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  <p:sldMasterId id="2147483662" r:id="rId3"/>
    <p:sldMasterId id="2147483688" r:id="rId4"/>
  </p:sldMasterIdLst>
  <p:notesMasterIdLst>
    <p:notesMasterId r:id="rId59"/>
  </p:notesMasterIdLst>
  <p:handoutMasterIdLst>
    <p:handoutMasterId r:id="rId60"/>
  </p:handoutMasterIdLst>
  <p:sldIdLst>
    <p:sldId id="326" r:id="rId5"/>
    <p:sldId id="302" r:id="rId6"/>
    <p:sldId id="301" r:id="rId7"/>
    <p:sldId id="356" r:id="rId8"/>
    <p:sldId id="336" r:id="rId9"/>
    <p:sldId id="340" r:id="rId10"/>
    <p:sldId id="360" r:id="rId11"/>
    <p:sldId id="334" r:id="rId12"/>
    <p:sldId id="359" r:id="rId13"/>
    <p:sldId id="286" r:id="rId14"/>
    <p:sldId id="361" r:id="rId15"/>
    <p:sldId id="363" r:id="rId16"/>
    <p:sldId id="315" r:id="rId17"/>
    <p:sldId id="321" r:id="rId18"/>
    <p:sldId id="358" r:id="rId19"/>
    <p:sldId id="291" r:id="rId20"/>
    <p:sldId id="289" r:id="rId21"/>
    <p:sldId id="362" r:id="rId22"/>
    <p:sldId id="305" r:id="rId23"/>
    <p:sldId id="320" r:id="rId24"/>
    <p:sldId id="316" r:id="rId25"/>
    <p:sldId id="343" r:id="rId26"/>
    <p:sldId id="346" r:id="rId27"/>
    <p:sldId id="348" r:id="rId28"/>
    <p:sldId id="347" r:id="rId29"/>
    <p:sldId id="345" r:id="rId30"/>
    <p:sldId id="349" r:id="rId31"/>
    <p:sldId id="344" r:id="rId32"/>
    <p:sldId id="350" r:id="rId33"/>
    <p:sldId id="342" r:id="rId34"/>
    <p:sldId id="308" r:id="rId35"/>
    <p:sldId id="314" r:id="rId36"/>
    <p:sldId id="366" r:id="rId37"/>
    <p:sldId id="313" r:id="rId38"/>
    <p:sldId id="338" r:id="rId39"/>
    <p:sldId id="337" r:id="rId40"/>
    <p:sldId id="309" r:id="rId41"/>
    <p:sldId id="298" r:id="rId42"/>
    <p:sldId id="296" r:id="rId43"/>
    <p:sldId id="297" r:id="rId44"/>
    <p:sldId id="295" r:id="rId45"/>
    <p:sldId id="367" r:id="rId46"/>
    <p:sldId id="276" r:id="rId47"/>
    <p:sldId id="364" r:id="rId48"/>
    <p:sldId id="365" r:id="rId49"/>
    <p:sldId id="285" r:id="rId50"/>
    <p:sldId id="278" r:id="rId51"/>
    <p:sldId id="351" r:id="rId52"/>
    <p:sldId id="352" r:id="rId53"/>
    <p:sldId id="353" r:id="rId54"/>
    <p:sldId id="354" r:id="rId55"/>
    <p:sldId id="355" r:id="rId56"/>
    <p:sldId id="310" r:id="rId57"/>
    <p:sldId id="312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133" autoAdjust="0"/>
    <p:restoredTop sz="95873" autoAdjust="0"/>
  </p:normalViewPr>
  <p:slideViewPr>
    <p:cSldViewPr snapToGrid="0" snapToObjects="1">
      <p:cViewPr>
        <p:scale>
          <a:sx n="99" d="100"/>
          <a:sy n="99" d="100"/>
        </p:scale>
        <p:origin x="-1832" y="-280"/>
      </p:cViewPr>
      <p:guideLst>
        <p:guide orient="horz" pos="1885"/>
        <p:guide orient="horz" pos="758"/>
        <p:guide pos="28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handoutMaster" Target="handoutMasters/handout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image" Target="../media/image43.wmf"/><Relationship Id="rId2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10/15/14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10/15/14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00736" y="914977"/>
            <a:ext cx="4055129" cy="31345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0" tIns="0" rIns="0" bIns="0"/>
          <a:lstStyle/>
          <a:p>
            <a:pPr marL="76930" indent="-76930">
              <a:lnSpc>
                <a:spcPct val="93000"/>
              </a:lnSpc>
              <a:spcBef>
                <a:spcPct val="0"/>
              </a:spcBef>
              <a:buSzPct val="45000"/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</a:tabLst>
            </a:pPr>
            <a:r>
              <a:rPr lang="en-GB" dirty="0">
                <a:latin typeface="Arial" pitchFamily="34" charset="0"/>
                <a:ea typeface="msgothic" charset="0"/>
                <a:cs typeface="msgothic" charset="0"/>
              </a:rPr>
              <a:t>Frequency distribution of shifts in production. (</a:t>
            </a:r>
            <a:r>
              <a:rPr lang="en-GB" i="1" dirty="0">
                <a:latin typeface="Arial" pitchFamily="34" charset="0"/>
                <a:ea typeface="msgothic" charset="0"/>
                <a:cs typeface="msgothic" charset="0"/>
              </a:rPr>
              <a:t>A</a:t>
            </a:r>
            <a:r>
              <a:rPr lang="en-GB" dirty="0">
                <a:latin typeface="Arial" pitchFamily="34" charset="0"/>
                <a:ea typeface="msgothic" charset="0"/>
                <a:cs typeface="msgothic" charset="0"/>
              </a:rPr>
              <a:t>) Shifts are plotted in the range from −4 to 4, which excludes some extreme values. (</a:t>
            </a:r>
            <a:r>
              <a:rPr lang="en-GB" i="1" dirty="0">
                <a:latin typeface="Arial" pitchFamily="34" charset="0"/>
                <a:ea typeface="msgothic" charset="0"/>
                <a:cs typeface="msgothic" charset="0"/>
              </a:rPr>
              <a:t>B</a:t>
            </a:r>
            <a:r>
              <a:rPr lang="en-GB" dirty="0">
                <a:latin typeface="Arial" pitchFamily="34" charset="0"/>
                <a:ea typeface="msgothic" charset="0"/>
                <a:cs typeface="msgothic" charset="0"/>
              </a:rPr>
              <a:t>) Shifts are plotted in the range from −20 to 20 and include all outliers.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Belong to class of dependent mixture models</a:t>
            </a:r>
          </a:p>
          <a:p>
            <a:r>
              <a:rPr lang="en-US" dirty="0" smtClean="0"/>
              <a:t>Same dependence structure as state-space models, but assume a finite number of states.</a:t>
            </a:r>
          </a:p>
          <a:p>
            <a:r>
              <a:rPr lang="en-US" dirty="0" smtClean="0"/>
              <a:t>Incorporate presence of underlying state, along with autocorrelation, and facilitate inference.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84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gif"/><Relationship Id="rId3" Type="http://schemas.openxmlformats.org/officeDocument/2006/relationships/image" Target="../media/image8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868362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3715"/>
            <a:ext cx="8229600" cy="540657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10/15/14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6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w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w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3.wmf"/><Relationship Id="rId5" Type="http://schemas.openxmlformats.org/officeDocument/2006/relationships/oleObject" Target="../embeddings/Microsoft_Equation1.bin"/><Relationship Id="rId6" Type="http://schemas.openxmlformats.org/officeDocument/2006/relationships/image" Target="../media/image44.emf"/><Relationship Id="rId7" Type="http://schemas.openxmlformats.org/officeDocument/2006/relationships/oleObject" Target="../embeddings/Microsoft_Equation2.bin"/><Relationship Id="rId8" Type="http://schemas.openxmlformats.org/officeDocument/2006/relationships/image" Target="../media/image45.emf"/><Relationship Id="rId9" Type="http://schemas.openxmlformats.org/officeDocument/2006/relationships/oleObject" Target="../embeddings/Microsoft_Equation3.bin"/><Relationship Id="rId10" Type="http://schemas.openxmlformats.org/officeDocument/2006/relationships/image" Target="../media/image4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7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stat.columbia.edu/~gelman/book/" TargetMode="External"/><Relationship Id="rId3" Type="http://schemas.openxmlformats.org/officeDocument/2006/relationships/hyperlink" Target="http://dx.doi.org/10.1111/1467-9868.00353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5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47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60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3" Type="http://schemas.openxmlformats.org/officeDocument/2006/relationships/hyperlink" Target="http://www.pmel.noaa.gov/pubs/outstand/stab2529/southeastern_bering_sea.s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hyperlink" Target="http://www.climatewatch.noaa.gov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3" Type="http://schemas.openxmlformats.org/officeDocument/2006/relationships/hyperlink" Target="http://www.oceantippingpoints.or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oceantippingpoints.org" TargetMode="Externa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201988" y="3487606"/>
            <a:ext cx="5484812" cy="251768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Gavin Fay</a:t>
            </a:r>
          </a:p>
          <a:p>
            <a:r>
              <a:rPr lang="en-US" sz="2500" dirty="0" err="1" smtClean="0"/>
              <a:t>gfay@umassd.edu</a:t>
            </a:r>
            <a:endParaRPr lang="en-US" sz="2500" dirty="0" smtClean="0"/>
          </a:p>
          <a:p>
            <a:r>
              <a:rPr lang="en-US" sz="2500" dirty="0" smtClean="0"/>
              <a:t>@</a:t>
            </a:r>
            <a:r>
              <a:rPr lang="en-US" sz="2500" dirty="0" err="1" smtClean="0"/>
              <a:t>gavin_fay</a:t>
            </a:r>
            <a:endParaRPr lang="en-US" sz="2500" dirty="0" smtClean="0"/>
          </a:p>
          <a:p>
            <a:r>
              <a:rPr lang="en-US" sz="2500" dirty="0" err="1" smtClean="0"/>
              <a:t>www.thefaylab.com</a:t>
            </a:r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Including regime shifts in </a:t>
            </a:r>
            <a:br>
              <a:rPr lang="en-US" sz="3200" dirty="0" smtClean="0"/>
            </a:br>
            <a:r>
              <a:rPr lang="en-US" sz="3200" dirty="0" smtClean="0"/>
              <a:t>fisheries assessments and</a:t>
            </a:r>
            <a:br>
              <a:rPr lang="en-US" sz="3200" dirty="0" smtClean="0"/>
            </a:br>
            <a:r>
              <a:rPr lang="en-US" sz="3200" dirty="0" smtClean="0"/>
              <a:t>harvest recommendations using</a:t>
            </a:r>
            <a:br>
              <a:rPr lang="en-US" sz="3200" dirty="0" smtClean="0"/>
            </a:br>
            <a:r>
              <a:rPr lang="en-US" sz="3200" dirty="0" smtClean="0"/>
              <a:t>Markov switching models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7009" r="16210"/>
          <a:stretch/>
        </p:blipFill>
        <p:spPr>
          <a:xfrm>
            <a:off x="6509803" y="4540957"/>
            <a:ext cx="557784" cy="384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97288" y="6295575"/>
            <a:ext cx="347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DFO Seminar: 15</a:t>
            </a:r>
            <a:r>
              <a:rPr lang="en-US" baseline="30000" dirty="0" smtClean="0"/>
              <a:t>th</a:t>
            </a:r>
            <a:r>
              <a:rPr lang="en-US" dirty="0" smtClean="0"/>
              <a:t> October 2014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1426" y="3918855"/>
            <a:ext cx="390071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accent1"/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tx2"/>
                </a:solidFill>
              </a:rPr>
              <a:t>Jim Thorson (NOAA-NWFSC)</a:t>
            </a:r>
          </a:p>
          <a:p>
            <a:r>
              <a:rPr lang="en-US" sz="2000" dirty="0" smtClean="0">
                <a:solidFill>
                  <a:schemeClr val="tx2"/>
                </a:solidFill>
              </a:rPr>
              <a:t>Cody </a:t>
            </a:r>
            <a:r>
              <a:rPr lang="en-US" sz="2000" dirty="0" err="1" smtClean="0">
                <a:solidFill>
                  <a:schemeClr val="tx2"/>
                </a:solidFill>
              </a:rPr>
              <a:t>Szuwalski</a:t>
            </a:r>
            <a:r>
              <a:rPr lang="en-US" sz="2000" dirty="0" smtClean="0">
                <a:solidFill>
                  <a:schemeClr val="tx2"/>
                </a:solidFill>
              </a:rPr>
              <a:t> (UC Santa Barbara)</a:t>
            </a:r>
          </a:p>
          <a:p>
            <a:r>
              <a:rPr lang="en-US" sz="2000" dirty="0" smtClean="0">
                <a:solidFill>
                  <a:schemeClr val="tx2"/>
                </a:solidFill>
              </a:rPr>
              <a:t>Curry Cunningham (U Washington)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Pacific Sardine recruitment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5260" t="20070" r="13152"/>
          <a:stretch>
            <a:fillRect/>
          </a:stretch>
        </p:blipFill>
        <p:spPr bwMode="auto">
          <a:xfrm>
            <a:off x="1161154" y="1118263"/>
            <a:ext cx="6494059" cy="500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9406" y="6092440"/>
            <a:ext cx="80373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alibri" pitchFamily="34" charset="0"/>
              </a:rPr>
              <a:t>Munch et al. Environmental regimes and density-dependence: a Bayesian modeling approach for identifying recruitment regimes.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23" y="530279"/>
            <a:ext cx="8229600" cy="868362"/>
          </a:xfrm>
        </p:spPr>
        <p:txBody>
          <a:bodyPr>
            <a:noAutofit/>
          </a:bodyPr>
          <a:lstStyle/>
          <a:p>
            <a:r>
              <a:rPr lang="en-US" sz="3600" dirty="0" smtClean="0"/>
              <a:t>Gulf of Maine</a:t>
            </a:r>
            <a:br>
              <a:rPr lang="en-US" sz="3600" dirty="0" smtClean="0"/>
            </a:br>
            <a:r>
              <a:rPr lang="en-US" sz="3600" dirty="0" smtClean="0"/>
              <a:t>Ecosystem indicators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907" y="0"/>
            <a:ext cx="4529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shifts in marine fish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180562"/>
            <a:ext cx="6172200" cy="546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4680" y="6477980"/>
            <a:ext cx="2809591" cy="380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Hjort</a:t>
            </a:r>
            <a:r>
              <a:rPr lang="en-US" dirty="0" smtClean="0"/>
              <a:t> 1914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175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04565" y="1599431"/>
            <a:ext cx="4714560" cy="489363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68855" y="6260208"/>
            <a:ext cx="3918240" cy="23186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GB" sz="1100" b="1" dirty="0" err="1">
                <a:solidFill>
                  <a:srgbClr val="000000"/>
                </a:solidFill>
                <a:latin typeface="Arial" pitchFamily="34" charset="0"/>
                <a:ea typeface="msgothic" charset="0"/>
                <a:cs typeface="msgothic" charset="0"/>
              </a:rPr>
              <a:t>Vert</a:t>
            </a:r>
            <a:r>
              <a:rPr lang="en-GB" sz="1100" b="1" dirty="0">
                <a:solidFill>
                  <a:srgbClr val="000000"/>
                </a:solidFill>
                <a:latin typeface="Arial" pitchFamily="34" charset="0"/>
                <a:ea typeface="msgothic" charset="0"/>
                <a:cs typeface="msgothic" charset="0"/>
              </a:rPr>
              <a:t>-pre K A et al. PNAS 2013;110:1779-1784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613175"/>
            <a:ext cx="4930560" cy="347076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marL="77761" indent="-77761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GB" sz="900" dirty="0">
                <a:solidFill>
                  <a:srgbClr val="000000"/>
                </a:solidFill>
                <a:latin typeface="Arial" pitchFamily="34" charset="0"/>
                <a:ea typeface="msgothic" charset="0"/>
                <a:cs typeface="msgothic" charset="0"/>
              </a:rPr>
              <a:t>©2013 by National Academy of Sciences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Productivity shifts in marine fish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Common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High in magnitude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Including regime </a:t>
            </a:r>
            <a:r>
              <a:rPr lang="en-US" sz="3600" dirty="0" smtClean="0"/>
              <a:t>Shifts </a:t>
            </a:r>
            <a:r>
              <a:rPr lang="en-US" sz="3600" dirty="0" smtClean="0"/>
              <a:t>in fisheries </a:t>
            </a:r>
            <a:r>
              <a:rPr lang="en-US" sz="3600" dirty="0" smtClean="0"/>
              <a:t>management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Less ubiquitous</a:t>
            </a:r>
          </a:p>
          <a:p>
            <a:pPr marL="0" indent="0">
              <a:buNone/>
            </a:pPr>
            <a:r>
              <a:rPr lang="en-US" dirty="0" smtClean="0"/>
              <a:t>Changes in productivity associated with regimes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Challenges </a:t>
            </a:r>
            <a:r>
              <a:rPr lang="en-US" dirty="0" smtClean="0"/>
              <a:t>for management:</a:t>
            </a:r>
          </a:p>
          <a:p>
            <a:pPr marL="0" indent="0">
              <a:buNone/>
            </a:pPr>
            <a:r>
              <a:rPr lang="en-US" dirty="0" smtClean="0"/>
              <a:t>(a) how to allocate regime membership for forecast years, </a:t>
            </a:r>
          </a:p>
          <a:p>
            <a:pPr marL="0" indent="0">
              <a:buNone/>
            </a:pPr>
            <a:r>
              <a:rPr lang="en-US" dirty="0" smtClean="0"/>
              <a:t>(b) whether to specify regime-driven changes in biological reference points, and </a:t>
            </a:r>
          </a:p>
          <a:p>
            <a:pPr marL="0" indent="0">
              <a:buNone/>
            </a:pPr>
            <a:r>
              <a:rPr lang="en-US" dirty="0" smtClean="0"/>
              <a:t>(c) how to determine catch advice for forecast years.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Change-point</a:t>
            </a:r>
            <a:br>
              <a:rPr lang="en-US" dirty="0" smtClean="0"/>
            </a:br>
            <a:r>
              <a:rPr lang="en-US" dirty="0" smtClean="0"/>
              <a:t>analysis to</a:t>
            </a:r>
            <a:br>
              <a:rPr lang="en-US" dirty="0" smtClean="0"/>
            </a:br>
            <a:r>
              <a:rPr lang="en-US" dirty="0" smtClean="0"/>
              <a:t>identify regime</a:t>
            </a:r>
            <a:br>
              <a:rPr lang="en-US" dirty="0" smtClean="0"/>
            </a:br>
            <a:r>
              <a:rPr lang="en-US" dirty="0" smtClean="0"/>
              <a:t>shifts</a:t>
            </a:r>
            <a:endParaRPr lang="en-US" dirty="0"/>
          </a:p>
        </p:txBody>
      </p:sp>
      <p:pic>
        <p:nvPicPr>
          <p:cNvPr id="4" name="Picture 3" descr="Screen Shot 2014-10-15 at 1.49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110" y="6519336"/>
            <a:ext cx="3810000" cy="533400"/>
          </a:xfrm>
          <a:prstGeom prst="rect">
            <a:avLst/>
          </a:prstGeom>
        </p:spPr>
      </p:pic>
      <p:pic>
        <p:nvPicPr>
          <p:cNvPr id="5" name="Picture 4" descr="Screen Shot 2014-10-15 at 1.49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38" y="5494584"/>
            <a:ext cx="5455472" cy="1024752"/>
          </a:xfrm>
          <a:prstGeom prst="rect">
            <a:avLst/>
          </a:prstGeom>
        </p:spPr>
      </p:pic>
      <p:pic>
        <p:nvPicPr>
          <p:cNvPr id="6" name="Picture 5" descr="Screen Shot 2014-10-15 at 1.48.4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" b="19311"/>
          <a:stretch/>
        </p:blipFill>
        <p:spPr>
          <a:xfrm>
            <a:off x="3582410" y="299372"/>
            <a:ext cx="5346700" cy="49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20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6979" y="0"/>
            <a:ext cx="7751928" cy="632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168306" y="6488668"/>
            <a:ext cx="395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Punt et al. 2013</a:t>
            </a:r>
            <a:endParaRPr lang="en-US" i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94" y="292564"/>
            <a:ext cx="5379474" cy="537947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98814" y="5351308"/>
            <a:ext cx="7620000" cy="1397000"/>
            <a:chOff x="635000" y="4889500"/>
            <a:chExt cx="7620000" cy="1397000"/>
          </a:xfrm>
        </p:grpSpPr>
        <p:sp>
          <p:nvSpPr>
            <p:cNvPr id="4" name="TextBox 3"/>
            <p:cNvSpPr txBox="1"/>
            <p:nvPr/>
          </p:nvSpPr>
          <p:spPr>
            <a:xfrm>
              <a:off x="635000" y="4889500"/>
              <a:ext cx="7620000" cy="254000"/>
            </a:xfrm>
            <a:prstGeom prst="rect">
              <a:avLst/>
            </a:prstGeom>
          </p:spPr>
          <p:txBody>
            <a:bodyPr/>
            <a:lstStyle/>
            <a:p>
              <a:r>
                <a:rPr lang="en-US" sz="1000" dirty="0">
                  <a:latin typeface="Arial"/>
                </a:rPr>
                <a:t>Sally E.  </a:t>
              </a:r>
              <a:r>
                <a:rPr lang="en-US" sz="1000" dirty="0" err="1">
                  <a:latin typeface="Arial"/>
                </a:rPr>
                <a:t>Wayte</a:t>
              </a:r>
              <a:endParaRPr lang="en-US" sz="1000" dirty="0">
                <a:latin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35000" y="5270500"/>
              <a:ext cx="7620000" cy="254000"/>
            </a:xfrm>
            <a:prstGeom prst="rect">
              <a:avLst/>
            </a:prstGeom>
          </p:spPr>
          <p:txBody>
            <a:bodyPr/>
            <a:lstStyle/>
            <a:p>
              <a:r>
                <a:rPr lang="en-US" sz="1000" b="1" i="0">
                  <a:latin typeface="Arial"/>
                </a:rPr>
                <a:t> Management implications of including a climate-induced recruitment shift in the stock assessment for jackass morwong (</a:t>
              </a:r>
              <a:r>
                <a:rPr lang="en-US" sz="1000" b="1" i="1">
                  <a:latin typeface="Arial"/>
                </a:rPr>
                <a:t> Nemadactylus macropterus</a:t>
              </a:r>
              <a:r>
                <a:rPr lang="en-US" sz="1000" b="1" i="0">
                  <a:latin typeface="Arial"/>
                </a:rPr>
                <a:t> ) in south-eastern Australia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5000" y="5651500"/>
              <a:ext cx="7620000" cy="254000"/>
            </a:xfrm>
            <a:prstGeom prst="rect">
              <a:avLst/>
            </a:prstGeom>
          </p:spPr>
          <p:txBody>
            <a:bodyPr/>
            <a:lstStyle/>
            <a:p>
              <a:r>
                <a:rPr lang="en-US" sz="1000">
                  <a:latin typeface="Arial"/>
                </a:rPr>
                <a:t>Fisheries Research, Volume 142, 2013, 47 - 55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5000" y="6032500"/>
              <a:ext cx="7620000" cy="254000"/>
            </a:xfrm>
            <a:prstGeom prst="rect">
              <a:avLst/>
            </a:prstGeom>
          </p:spPr>
          <p:txBody>
            <a:bodyPr/>
            <a:lstStyle/>
            <a:p>
              <a:r>
                <a:rPr lang="en-US" sz="1000">
                  <a:latin typeface="Arial"/>
                </a:rPr>
                <a:t>http://dx.doi.org/10.1016/j.fishres.2012.07.009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Bering Sea snow crab: evaluating regime-based control rules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1550"/>
            <a:ext cx="9144000" cy="60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55" y="1025133"/>
            <a:ext cx="7633364" cy="53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24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thoughts	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Regime determination often post-analysis (not part of estimation)</a:t>
            </a:r>
          </a:p>
          <a:p>
            <a:r>
              <a:rPr lang="en-US" dirty="0" smtClean="0"/>
              <a:t>Management advice determined based on whether to accept one regime or not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/>
              <a:t>i.e. you know which regime you will be in).</a:t>
            </a:r>
          </a:p>
          <a:p>
            <a:r>
              <a:rPr lang="en-US" dirty="0" smtClean="0"/>
              <a:t>Unless </a:t>
            </a:r>
            <a:r>
              <a:rPr lang="en-US" dirty="0" smtClean="0"/>
              <a:t>the control rule </a:t>
            </a:r>
            <a:r>
              <a:rPr lang="en-US" dirty="0" smtClean="0"/>
              <a:t>includes regime allocation, </a:t>
            </a:r>
            <a:r>
              <a:rPr lang="en-US" dirty="0" smtClean="0"/>
              <a:t>when </a:t>
            </a:r>
            <a:r>
              <a:rPr lang="en-US" dirty="0" smtClean="0"/>
              <a:t>do you make a decision to adopt the new regime?</a:t>
            </a:r>
          </a:p>
          <a:p>
            <a:r>
              <a:rPr lang="en-US" dirty="0" smtClean="0"/>
              <a:t>Does your policy allow for going back?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Seminar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Regime shifts in Marine Ecosystems</a:t>
            </a:r>
          </a:p>
          <a:p>
            <a:r>
              <a:rPr lang="en-US" dirty="0" smtClean="0"/>
              <a:t>Providing management advice with regimes</a:t>
            </a:r>
          </a:p>
          <a:p>
            <a:r>
              <a:rPr lang="en-US" dirty="0" smtClean="0"/>
              <a:t>Markov switching models (or HMMs)</a:t>
            </a:r>
          </a:p>
          <a:p>
            <a:r>
              <a:rPr lang="en-US" dirty="0" smtClean="0"/>
              <a:t>Estimating regime shifts using HMMs</a:t>
            </a:r>
          </a:p>
          <a:p>
            <a:r>
              <a:rPr lang="en-US" dirty="0" smtClean="0"/>
              <a:t>Application to New England fisheries</a:t>
            </a:r>
          </a:p>
          <a:p>
            <a:r>
              <a:rPr lang="en-US" dirty="0" smtClean="0"/>
              <a:t>Extensions to the approach</a:t>
            </a:r>
          </a:p>
          <a:p>
            <a:r>
              <a:rPr lang="en-US" dirty="0" smtClean="0"/>
              <a:t>Further work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thoughts….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Can we account for uncertainty in regime membership for advice years?</a:t>
            </a:r>
          </a:p>
          <a:p>
            <a:r>
              <a:rPr lang="en-US" dirty="0" smtClean="0"/>
              <a:t>Do state-transition models such as Markov switching models (or Hidden Markov models) offer a solution?</a:t>
            </a:r>
          </a:p>
          <a:p>
            <a:r>
              <a:rPr lang="en-US" dirty="0" smtClean="0"/>
              <a:t>Assume regime dynamics evolve over time according to Markov chain.</a:t>
            </a:r>
          </a:p>
          <a:p>
            <a:pPr lvl="1"/>
            <a:r>
              <a:rPr lang="en-US" dirty="0" smtClean="0"/>
              <a:t>estimate probabilities for transition among regimes, </a:t>
            </a:r>
          </a:p>
          <a:p>
            <a:pPr lvl="1"/>
            <a:r>
              <a:rPr lang="en-US" dirty="0" smtClean="0"/>
              <a:t>productivity parameters associated with each regime, </a:t>
            </a:r>
          </a:p>
          <a:p>
            <a:pPr lvl="1"/>
            <a:r>
              <a:rPr lang="en-US" dirty="0" smtClean="0"/>
              <a:t>estimate probabilities for regime membership for the terminal year, determine catch advice.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switching models	 (HMMs)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Developed for speech recognition, used in finance and econometrics.</a:t>
            </a:r>
          </a:p>
          <a:p>
            <a:endParaRPr lang="en-US" dirty="0" smtClean="0"/>
          </a:p>
          <a:p>
            <a:r>
              <a:rPr lang="en-US" dirty="0" smtClean="0"/>
              <a:t>Application </a:t>
            </a:r>
            <a:r>
              <a:rPr lang="en-US" dirty="0" smtClean="0"/>
              <a:t>in ecology largely associated with movement and behavioral modeling</a:t>
            </a:r>
          </a:p>
          <a:p>
            <a:endParaRPr lang="en-US" dirty="0" smtClean="0"/>
          </a:p>
          <a:p>
            <a:r>
              <a:rPr lang="en-US" dirty="0" smtClean="0"/>
              <a:t>Same dependence structure as state-space models.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Hidden Markov</a:t>
            </a:r>
            <a:br>
              <a:rPr lang="en-US" sz="3600" dirty="0" smtClean="0"/>
            </a:br>
            <a:r>
              <a:rPr lang="en-US" sz="3600" dirty="0" smtClean="0"/>
              <a:t>Modeling</a:t>
            </a:r>
            <a:endParaRPr lang="en-US" sz="3600" dirty="0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087843" y="5135679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149305" y="4491823"/>
            <a:ext cx="1300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Productivity Regime </a:t>
            </a:r>
            <a:endParaRPr lang="en-US" dirty="0"/>
          </a:p>
        </p:txBody>
      </p:sp>
      <p:sp>
        <p:nvSpPr>
          <p:cNvPr id="65" name="Left Brace 64"/>
          <p:cNvSpPr/>
          <p:nvPr/>
        </p:nvSpPr>
        <p:spPr>
          <a:xfrm>
            <a:off x="1193116" y="3950920"/>
            <a:ext cx="449021" cy="19498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32009" y="6269700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239529" y="6277959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0</a:t>
            </a:r>
            <a:endParaRPr lang="en-US" i="1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251937" y="6208601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395370" y="4188051"/>
            <a:ext cx="82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412568" y="5387734"/>
            <a:ext cx="82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430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Hidden Markov</a:t>
            </a:r>
            <a:br>
              <a:rPr lang="en-US" sz="3600" dirty="0" smtClean="0"/>
            </a:br>
            <a:r>
              <a:rPr lang="en-US" sz="3600" dirty="0" smtClean="0"/>
              <a:t>Modeling</a:t>
            </a:r>
            <a:endParaRPr lang="en-US" sz="3600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744358" y="5135679"/>
            <a:ext cx="914400" cy="914400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744358" y="3889861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087843" y="5135679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002243" y="4669277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49305" y="4491823"/>
            <a:ext cx="1300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Productivity Regime </a:t>
            </a:r>
            <a:endParaRPr lang="en-US" dirty="0"/>
          </a:p>
        </p:txBody>
      </p:sp>
      <p:sp>
        <p:nvSpPr>
          <p:cNvPr id="65" name="Left Brace 64"/>
          <p:cNvSpPr/>
          <p:nvPr/>
        </p:nvSpPr>
        <p:spPr>
          <a:xfrm>
            <a:off x="1193116" y="3950920"/>
            <a:ext cx="449021" cy="19498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32009" y="6269700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239529" y="6277959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0</a:t>
            </a:r>
            <a:endParaRPr lang="en-US" i="1" dirty="0"/>
          </a:p>
        </p:txBody>
      </p:sp>
      <p:sp>
        <p:nvSpPr>
          <p:cNvPr id="70" name="TextBox 69"/>
          <p:cNvSpPr txBox="1"/>
          <p:nvPr/>
        </p:nvSpPr>
        <p:spPr>
          <a:xfrm>
            <a:off x="3915193" y="6269700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1</a:t>
            </a:r>
            <a:endParaRPr lang="en-US" i="1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193300" y="6475929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51937" y="6208601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395370" y="4188051"/>
            <a:ext cx="82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412568" y="5387734"/>
            <a:ext cx="82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3002243" y="4669277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208370" y="5592879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766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Hidden Markov</a:t>
            </a:r>
            <a:br>
              <a:rPr lang="en-US" sz="3600" dirty="0" smtClean="0"/>
            </a:br>
            <a:r>
              <a:rPr lang="en-US" sz="3600" dirty="0" smtClean="0"/>
              <a:t>Modeling</a:t>
            </a:r>
            <a:endParaRPr lang="en-US" sz="3600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744358" y="5135679"/>
            <a:ext cx="914400" cy="914400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5295137" y="5135679"/>
            <a:ext cx="914400" cy="914400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295137" y="3889861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744358" y="3889861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087843" y="5135679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002243" y="4669277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828768" y="4372717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49305" y="4491823"/>
            <a:ext cx="1300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Productivity Regime </a:t>
            </a:r>
            <a:endParaRPr lang="en-US" dirty="0"/>
          </a:p>
        </p:txBody>
      </p:sp>
      <p:sp>
        <p:nvSpPr>
          <p:cNvPr id="65" name="Left Brace 64"/>
          <p:cNvSpPr/>
          <p:nvPr/>
        </p:nvSpPr>
        <p:spPr>
          <a:xfrm>
            <a:off x="1193116" y="3950920"/>
            <a:ext cx="449021" cy="19498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32009" y="6269700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239529" y="6277959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0</a:t>
            </a:r>
            <a:endParaRPr lang="en-US" i="1" dirty="0"/>
          </a:p>
        </p:txBody>
      </p:sp>
      <p:sp>
        <p:nvSpPr>
          <p:cNvPr id="69" name="TextBox 68"/>
          <p:cNvSpPr txBox="1"/>
          <p:nvPr/>
        </p:nvSpPr>
        <p:spPr>
          <a:xfrm>
            <a:off x="5467831" y="624569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2</a:t>
            </a:r>
            <a:endParaRPr lang="en-US" i="1" dirty="0"/>
          </a:p>
        </p:txBody>
      </p:sp>
      <p:sp>
        <p:nvSpPr>
          <p:cNvPr id="70" name="TextBox 69"/>
          <p:cNvSpPr txBox="1"/>
          <p:nvPr/>
        </p:nvSpPr>
        <p:spPr>
          <a:xfrm>
            <a:off x="3915193" y="6269700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1</a:t>
            </a:r>
            <a:endParaRPr lang="en-US" i="1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193300" y="6475929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761392" y="6475931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51937" y="6208601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395370" y="4188051"/>
            <a:ext cx="82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412568" y="5387734"/>
            <a:ext cx="82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3002243" y="4669277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4658758" y="4732445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208370" y="5592879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rot="5400000" flipV="1">
            <a:off x="4696355" y="4761057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4828768" y="4372717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765988" y="5592879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766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Hidden Markov</a:t>
            </a:r>
            <a:br>
              <a:rPr lang="en-US" sz="3600" dirty="0" smtClean="0"/>
            </a:br>
            <a:r>
              <a:rPr lang="en-US" sz="3600" dirty="0" smtClean="0"/>
              <a:t>Modeling</a:t>
            </a:r>
            <a:endParaRPr lang="en-US" sz="3600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744358" y="5135679"/>
            <a:ext cx="914400" cy="914400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5295137" y="5135679"/>
            <a:ext cx="914400" cy="914400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6866926" y="5135679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295137" y="3889861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744358" y="3889861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866926" y="3889861"/>
            <a:ext cx="914400" cy="914400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087843" y="5135679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002243" y="4669277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828768" y="4372717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947416" y="5572400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 flipV="1">
            <a:off x="6297118" y="4722818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982108" y="4752534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49305" y="4491823"/>
            <a:ext cx="1300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Productivity Regime </a:t>
            </a:r>
            <a:endParaRPr lang="en-US" dirty="0"/>
          </a:p>
        </p:txBody>
      </p:sp>
      <p:sp>
        <p:nvSpPr>
          <p:cNvPr id="65" name="Left Brace 64"/>
          <p:cNvSpPr/>
          <p:nvPr/>
        </p:nvSpPr>
        <p:spPr>
          <a:xfrm>
            <a:off x="1193116" y="3950920"/>
            <a:ext cx="449021" cy="19498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32009" y="6269700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239529" y="6277959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0</a:t>
            </a:r>
            <a:endParaRPr lang="en-US" i="1" dirty="0"/>
          </a:p>
        </p:txBody>
      </p:sp>
      <p:sp>
        <p:nvSpPr>
          <p:cNvPr id="68" name="TextBox 67"/>
          <p:cNvSpPr txBox="1"/>
          <p:nvPr/>
        </p:nvSpPr>
        <p:spPr>
          <a:xfrm>
            <a:off x="7004516" y="624569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3</a:t>
            </a:r>
            <a:endParaRPr lang="en-US" i="1" dirty="0"/>
          </a:p>
        </p:txBody>
      </p:sp>
      <p:sp>
        <p:nvSpPr>
          <p:cNvPr id="69" name="TextBox 68"/>
          <p:cNvSpPr txBox="1"/>
          <p:nvPr/>
        </p:nvSpPr>
        <p:spPr>
          <a:xfrm>
            <a:off x="5467831" y="624569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2</a:t>
            </a:r>
            <a:endParaRPr lang="en-US" i="1" dirty="0"/>
          </a:p>
        </p:txBody>
      </p:sp>
      <p:sp>
        <p:nvSpPr>
          <p:cNvPr id="70" name="TextBox 69"/>
          <p:cNvSpPr txBox="1"/>
          <p:nvPr/>
        </p:nvSpPr>
        <p:spPr>
          <a:xfrm>
            <a:off x="3915193" y="6269700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1</a:t>
            </a:r>
            <a:endParaRPr lang="en-US" i="1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193300" y="6475929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761392" y="6475931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6409584" y="6457986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916417" y="6475930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51937" y="6208601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395370" y="4188051"/>
            <a:ext cx="82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412568" y="5387734"/>
            <a:ext cx="82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8627719" y="4706687"/>
            <a:ext cx="44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3002243" y="4669277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4658758" y="4732445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6289827" y="4689366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208370" y="5592879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rot="5400000" flipV="1">
            <a:off x="4696355" y="4761057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4828768" y="4372717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6350658" y="4372717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765988" y="5592879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6350658" y="5592879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7947416" y="5572400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7963297" y="4363543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5400000" flipV="1">
            <a:off x="6297118" y="4722818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7982108" y="4752534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rot="5400000" flipV="1">
            <a:off x="7989399" y="4785986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766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Hidden Markov</a:t>
            </a:r>
            <a:br>
              <a:rPr lang="en-US" sz="3600" dirty="0" smtClean="0"/>
            </a:br>
            <a:r>
              <a:rPr lang="en-US" sz="3600" dirty="0" smtClean="0"/>
              <a:t>Modeling</a:t>
            </a:r>
            <a:endParaRPr lang="en-US" sz="3600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744358" y="5135679"/>
            <a:ext cx="914400" cy="914400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5295137" y="5135679"/>
            <a:ext cx="914400" cy="914400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6866926" y="5135679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295137" y="3889861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744358" y="3889861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866926" y="3889861"/>
            <a:ext cx="914400" cy="914400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087843" y="5135679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002243" y="4669277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828768" y="4372717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947416" y="5572400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 flipV="1">
            <a:off x="6297118" y="4722818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982108" y="4752534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49305" y="4491823"/>
            <a:ext cx="1300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Productivity Regime </a:t>
            </a:r>
            <a:endParaRPr lang="en-US" dirty="0"/>
          </a:p>
        </p:txBody>
      </p:sp>
      <p:sp>
        <p:nvSpPr>
          <p:cNvPr id="65" name="Left Brace 64"/>
          <p:cNvSpPr/>
          <p:nvPr/>
        </p:nvSpPr>
        <p:spPr>
          <a:xfrm>
            <a:off x="1193116" y="3950920"/>
            <a:ext cx="449021" cy="19498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32009" y="6269700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239529" y="6277959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0</a:t>
            </a:r>
            <a:endParaRPr lang="en-US" i="1" dirty="0"/>
          </a:p>
        </p:txBody>
      </p:sp>
      <p:sp>
        <p:nvSpPr>
          <p:cNvPr id="68" name="TextBox 67"/>
          <p:cNvSpPr txBox="1"/>
          <p:nvPr/>
        </p:nvSpPr>
        <p:spPr>
          <a:xfrm>
            <a:off x="7004516" y="624569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3</a:t>
            </a:r>
            <a:endParaRPr lang="en-US" i="1" dirty="0"/>
          </a:p>
        </p:txBody>
      </p:sp>
      <p:sp>
        <p:nvSpPr>
          <p:cNvPr id="69" name="TextBox 68"/>
          <p:cNvSpPr txBox="1"/>
          <p:nvPr/>
        </p:nvSpPr>
        <p:spPr>
          <a:xfrm>
            <a:off x="5467831" y="624569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2</a:t>
            </a:r>
            <a:endParaRPr lang="en-US" i="1" dirty="0"/>
          </a:p>
        </p:txBody>
      </p:sp>
      <p:sp>
        <p:nvSpPr>
          <p:cNvPr id="70" name="TextBox 69"/>
          <p:cNvSpPr txBox="1"/>
          <p:nvPr/>
        </p:nvSpPr>
        <p:spPr>
          <a:xfrm>
            <a:off x="3915193" y="6269700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1</a:t>
            </a:r>
            <a:endParaRPr lang="en-US" i="1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193300" y="6475929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761392" y="6475931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6409584" y="6457986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916417" y="6475930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51937" y="6208601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395370" y="4188051"/>
            <a:ext cx="82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412568" y="5387734"/>
            <a:ext cx="82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8627719" y="4706687"/>
            <a:ext cx="44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132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Hidden Markov</a:t>
            </a:r>
            <a:br>
              <a:rPr lang="en-US" sz="3600" dirty="0" smtClean="0"/>
            </a:br>
            <a:r>
              <a:rPr lang="en-US" sz="3600" dirty="0" smtClean="0"/>
              <a:t>Modeling</a:t>
            </a:r>
            <a:endParaRPr lang="en-US" sz="3600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744358" y="5135679"/>
            <a:ext cx="914400" cy="914400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5295137" y="5135679"/>
            <a:ext cx="914400" cy="914400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6866926" y="5135679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295137" y="3889861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744358" y="3889861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866926" y="3889861"/>
            <a:ext cx="914400" cy="914400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087843" y="5135679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331" y="3084215"/>
            <a:ext cx="651406" cy="4603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516" y="3070825"/>
            <a:ext cx="651406" cy="4603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461" y="2709804"/>
            <a:ext cx="1181197" cy="8347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6" y="2706646"/>
            <a:ext cx="1185666" cy="837927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3002243" y="4669277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828768" y="4372717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947416" y="5572400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 flipV="1">
            <a:off x="6297118" y="4722818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982108" y="4752534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546072" y="3553251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221737" y="3454764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774375" y="3454251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7376473" y="3448414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916417" y="3285246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765988" y="3285073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133667" y="3283368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6449826" y="3307663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32009" y="3064312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Fish population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49305" y="4491823"/>
            <a:ext cx="1300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Productivity Regime </a:t>
            </a:r>
            <a:endParaRPr lang="en-US" dirty="0"/>
          </a:p>
        </p:txBody>
      </p:sp>
      <p:sp>
        <p:nvSpPr>
          <p:cNvPr id="65" name="Left Brace 64"/>
          <p:cNvSpPr/>
          <p:nvPr/>
        </p:nvSpPr>
        <p:spPr>
          <a:xfrm>
            <a:off x="1193116" y="3950920"/>
            <a:ext cx="449021" cy="19498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32009" y="6269700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239529" y="6277959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0</a:t>
            </a:r>
            <a:endParaRPr lang="en-US" i="1" dirty="0"/>
          </a:p>
        </p:txBody>
      </p:sp>
      <p:sp>
        <p:nvSpPr>
          <p:cNvPr id="68" name="TextBox 67"/>
          <p:cNvSpPr txBox="1"/>
          <p:nvPr/>
        </p:nvSpPr>
        <p:spPr>
          <a:xfrm>
            <a:off x="7004516" y="624569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3</a:t>
            </a:r>
            <a:endParaRPr lang="en-US" i="1" dirty="0"/>
          </a:p>
        </p:txBody>
      </p:sp>
      <p:sp>
        <p:nvSpPr>
          <p:cNvPr id="69" name="TextBox 68"/>
          <p:cNvSpPr txBox="1"/>
          <p:nvPr/>
        </p:nvSpPr>
        <p:spPr>
          <a:xfrm>
            <a:off x="5467831" y="624569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2</a:t>
            </a:r>
            <a:endParaRPr lang="en-US" i="1" dirty="0"/>
          </a:p>
        </p:txBody>
      </p:sp>
      <p:sp>
        <p:nvSpPr>
          <p:cNvPr id="70" name="TextBox 69"/>
          <p:cNvSpPr txBox="1"/>
          <p:nvPr/>
        </p:nvSpPr>
        <p:spPr>
          <a:xfrm>
            <a:off x="3915193" y="6269700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1</a:t>
            </a:r>
            <a:endParaRPr lang="en-US" i="1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193300" y="6475929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761392" y="6475931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6409584" y="6457986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916417" y="6475930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51937" y="6208601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51937" y="3665655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395370" y="4188051"/>
            <a:ext cx="82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412568" y="5387734"/>
            <a:ext cx="82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8582581" y="3052536"/>
            <a:ext cx="44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8627719" y="4706687"/>
            <a:ext cx="44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5096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Hidden Markov</a:t>
            </a:r>
            <a:br>
              <a:rPr lang="en-US" sz="3600" dirty="0" smtClean="0"/>
            </a:br>
            <a:r>
              <a:rPr lang="en-US" sz="3600" dirty="0" smtClean="0"/>
              <a:t>Modeling</a:t>
            </a:r>
            <a:endParaRPr lang="en-US" sz="3600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744358" y="5135679"/>
            <a:ext cx="914400" cy="914400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5295137" y="5135679"/>
            <a:ext cx="914400" cy="914400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6866926" y="5135679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295137" y="3889861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744358" y="3889861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866926" y="3889861"/>
            <a:ext cx="914400" cy="914400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087843" y="5135679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331" y="3084215"/>
            <a:ext cx="651406" cy="4603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516" y="3070825"/>
            <a:ext cx="651406" cy="4603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461" y="2709804"/>
            <a:ext cx="1181197" cy="8347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6" y="2706646"/>
            <a:ext cx="1185666" cy="837927"/>
          </a:xfrm>
          <a:prstGeom prst="rect">
            <a:avLst/>
          </a:prstGeom>
        </p:spPr>
      </p:pic>
      <p:pic>
        <p:nvPicPr>
          <p:cNvPr id="18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2331" y="1389971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2916" y="1389971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5949" y="1389971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1182" y="1389971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Straight Arrow Connector 23"/>
          <p:cNvCxnSpPr/>
          <p:nvPr/>
        </p:nvCxnSpPr>
        <p:spPr>
          <a:xfrm flipV="1">
            <a:off x="3002243" y="4669277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828768" y="4372717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947416" y="5572400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 flipV="1">
            <a:off x="6297118" y="4722818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982108" y="4752534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546072" y="3553251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546072" y="2512683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185107" y="2524841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774375" y="2527999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376473" y="2512683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221737" y="3454764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774375" y="3454251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7376473" y="3448414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916417" y="3285246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765988" y="3285073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133667" y="3283368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6449826" y="3307663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07900" y="1783048"/>
            <a:ext cx="157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32009" y="3064312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Fish population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49305" y="4491823"/>
            <a:ext cx="1300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Productivity Regime </a:t>
            </a:r>
            <a:endParaRPr lang="en-US" dirty="0"/>
          </a:p>
        </p:txBody>
      </p:sp>
      <p:sp>
        <p:nvSpPr>
          <p:cNvPr id="65" name="Left Brace 64"/>
          <p:cNvSpPr/>
          <p:nvPr/>
        </p:nvSpPr>
        <p:spPr>
          <a:xfrm>
            <a:off x="1193116" y="3950920"/>
            <a:ext cx="449021" cy="19498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32009" y="6269700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239529" y="6277959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0</a:t>
            </a:r>
            <a:endParaRPr lang="en-US" i="1" dirty="0"/>
          </a:p>
        </p:txBody>
      </p:sp>
      <p:sp>
        <p:nvSpPr>
          <p:cNvPr id="68" name="TextBox 67"/>
          <p:cNvSpPr txBox="1"/>
          <p:nvPr/>
        </p:nvSpPr>
        <p:spPr>
          <a:xfrm>
            <a:off x="7004516" y="624569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3</a:t>
            </a:r>
            <a:endParaRPr lang="en-US" i="1" dirty="0"/>
          </a:p>
        </p:txBody>
      </p:sp>
      <p:sp>
        <p:nvSpPr>
          <p:cNvPr id="69" name="TextBox 68"/>
          <p:cNvSpPr txBox="1"/>
          <p:nvPr/>
        </p:nvSpPr>
        <p:spPr>
          <a:xfrm>
            <a:off x="5467831" y="624569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2</a:t>
            </a:r>
            <a:endParaRPr lang="en-US" i="1" dirty="0"/>
          </a:p>
        </p:txBody>
      </p:sp>
      <p:sp>
        <p:nvSpPr>
          <p:cNvPr id="70" name="TextBox 69"/>
          <p:cNvSpPr txBox="1"/>
          <p:nvPr/>
        </p:nvSpPr>
        <p:spPr>
          <a:xfrm>
            <a:off x="3915193" y="6269700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1</a:t>
            </a:r>
            <a:endParaRPr lang="en-US" i="1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193300" y="6475929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761392" y="6475931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6409584" y="6457986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916417" y="6475930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51937" y="6208601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51937" y="2692289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51937" y="3665655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395370" y="4188051"/>
            <a:ext cx="82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412568" y="5387734"/>
            <a:ext cx="82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8582581" y="3052536"/>
            <a:ext cx="44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8627719" y="4706687"/>
            <a:ext cx="44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723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Hidden Markov</a:t>
            </a:r>
            <a:br>
              <a:rPr lang="en-US" sz="3600" dirty="0" smtClean="0"/>
            </a:br>
            <a:r>
              <a:rPr lang="en-US" sz="3600" dirty="0" smtClean="0"/>
              <a:t>Modeling</a:t>
            </a:r>
            <a:endParaRPr lang="en-US" sz="3600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744358" y="5135679"/>
            <a:ext cx="914400" cy="914400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5295137" y="5135679"/>
            <a:ext cx="914400" cy="914400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6866926" y="5135679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295137" y="3889861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744358" y="3889861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866926" y="3889861"/>
            <a:ext cx="914400" cy="914400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087843" y="5135679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331" y="3084215"/>
            <a:ext cx="651406" cy="4603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516" y="3070825"/>
            <a:ext cx="651406" cy="4603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461" y="2709804"/>
            <a:ext cx="1181197" cy="8347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6" y="2706646"/>
            <a:ext cx="1185666" cy="837927"/>
          </a:xfrm>
          <a:prstGeom prst="rect">
            <a:avLst/>
          </a:prstGeom>
        </p:spPr>
      </p:pic>
      <p:pic>
        <p:nvPicPr>
          <p:cNvPr id="18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2331" y="1389971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2" descr="j0210682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8758" y="316806"/>
            <a:ext cx="6286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2916" y="1389971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5949" y="1389971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1182" y="1389971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Straight Arrow Connector 23"/>
          <p:cNvCxnSpPr/>
          <p:nvPr/>
        </p:nvCxnSpPr>
        <p:spPr>
          <a:xfrm flipV="1">
            <a:off x="3002243" y="4669277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828768" y="4372717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947416" y="5572400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 flipV="1">
            <a:off x="6297118" y="4722818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982108" y="4752534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546072" y="3553251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546072" y="2512683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185107" y="2524841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774375" y="2527999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376473" y="2512683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221737" y="3454764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774375" y="3454251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7376473" y="3448414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916417" y="3285246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765988" y="3285073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133667" y="3283368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6449826" y="3307663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002243" y="885110"/>
            <a:ext cx="1341167" cy="3489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343410" y="1052285"/>
            <a:ext cx="315348" cy="2003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360944" y="1011674"/>
            <a:ext cx="170010" cy="3296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5742263" y="787839"/>
            <a:ext cx="1159875" cy="4395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07900" y="1783048"/>
            <a:ext cx="157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32009" y="3064312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Fish population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49305" y="4491823"/>
            <a:ext cx="1300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Productivity Regime </a:t>
            </a:r>
            <a:endParaRPr lang="en-US" dirty="0"/>
          </a:p>
        </p:txBody>
      </p:sp>
      <p:sp>
        <p:nvSpPr>
          <p:cNvPr id="65" name="Left Brace 64"/>
          <p:cNvSpPr/>
          <p:nvPr/>
        </p:nvSpPr>
        <p:spPr>
          <a:xfrm>
            <a:off x="1193116" y="3950920"/>
            <a:ext cx="449021" cy="19498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32009" y="6269700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239529" y="6277959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0</a:t>
            </a:r>
            <a:endParaRPr lang="en-US" i="1" dirty="0"/>
          </a:p>
        </p:txBody>
      </p:sp>
      <p:sp>
        <p:nvSpPr>
          <p:cNvPr id="68" name="TextBox 67"/>
          <p:cNvSpPr txBox="1"/>
          <p:nvPr/>
        </p:nvSpPr>
        <p:spPr>
          <a:xfrm>
            <a:off x="7004516" y="624569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3</a:t>
            </a:r>
            <a:endParaRPr lang="en-US" i="1" dirty="0"/>
          </a:p>
        </p:txBody>
      </p:sp>
      <p:sp>
        <p:nvSpPr>
          <p:cNvPr id="69" name="TextBox 68"/>
          <p:cNvSpPr txBox="1"/>
          <p:nvPr/>
        </p:nvSpPr>
        <p:spPr>
          <a:xfrm>
            <a:off x="5467831" y="624569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2</a:t>
            </a:r>
            <a:endParaRPr lang="en-US" i="1" dirty="0"/>
          </a:p>
        </p:txBody>
      </p:sp>
      <p:sp>
        <p:nvSpPr>
          <p:cNvPr id="70" name="TextBox 69"/>
          <p:cNvSpPr txBox="1"/>
          <p:nvPr/>
        </p:nvSpPr>
        <p:spPr>
          <a:xfrm>
            <a:off x="3915193" y="6269700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1</a:t>
            </a:r>
            <a:endParaRPr lang="en-US" i="1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193300" y="6475929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761392" y="6475931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6409584" y="6457986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916417" y="6475930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51937" y="6208601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51937" y="2692289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51937" y="3665655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395370" y="4188051"/>
            <a:ext cx="82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412568" y="5387734"/>
            <a:ext cx="82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8582581" y="3052536"/>
            <a:ext cx="44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8627719" y="4706687"/>
            <a:ext cx="44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90" name="Bent Arrow 89"/>
          <p:cNvSpPr/>
          <p:nvPr/>
        </p:nvSpPr>
        <p:spPr>
          <a:xfrm rot="3209169">
            <a:off x="5624285" y="721177"/>
            <a:ext cx="3460207" cy="1370071"/>
          </a:xfrm>
          <a:prstGeom prst="bentArrow">
            <a:avLst>
              <a:gd name="adj1" fmla="val 13545"/>
              <a:gd name="adj2" fmla="val 16701"/>
              <a:gd name="adj3" fmla="val 25000"/>
              <a:gd name="adj4" fmla="val 87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456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Regime Shifts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4123"/>
            <a:ext cx="8229600" cy="54065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Ubiquitous in the ecological </a:t>
            </a:r>
            <a:r>
              <a:rPr lang="en-US" dirty="0" smtClean="0"/>
              <a:t>and fisheries literature</a:t>
            </a:r>
            <a:endParaRPr lang="en-US" dirty="0"/>
          </a:p>
        </p:txBody>
      </p:sp>
      <p:pic>
        <p:nvPicPr>
          <p:cNvPr id="69634" name="Picture 2" descr="http://www.drroyspencer.com/library/pics/PDO-index-since-19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401" y="2207170"/>
            <a:ext cx="4503885" cy="2761310"/>
          </a:xfrm>
          <a:prstGeom prst="rect">
            <a:avLst/>
          </a:prstGeom>
          <a:noFill/>
        </p:spPr>
      </p:pic>
      <p:pic>
        <p:nvPicPr>
          <p:cNvPr id="5" name="Picture 4" descr="Screen Shot 2014-10-15 at 1.51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698" y="368624"/>
            <a:ext cx="7447386" cy="64893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867" y="3587825"/>
            <a:ext cx="4023244" cy="3052461"/>
          </a:xfrm>
          <a:prstGeom prst="rect">
            <a:avLst/>
          </a:prstGeom>
        </p:spPr>
      </p:pic>
      <p:pic>
        <p:nvPicPr>
          <p:cNvPr id="7" name="Picture 6" descr="Screen Shot 2014-10-15 at 1.50.5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1" y="4968480"/>
            <a:ext cx="3652357" cy="2045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Hidden Markov</a:t>
            </a:r>
            <a:br>
              <a:rPr lang="en-US" sz="3600" dirty="0" smtClean="0"/>
            </a:br>
            <a:r>
              <a:rPr lang="en-US" sz="3600" dirty="0" smtClean="0"/>
              <a:t>Modeling</a:t>
            </a:r>
            <a:endParaRPr lang="en-US" sz="3600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744358" y="5135679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5295137" y="5135679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6866926" y="5135679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295137" y="3889861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744358" y="3889861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866926" y="3889861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087843" y="5135679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331" y="3084215"/>
            <a:ext cx="651406" cy="4603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516" y="3070825"/>
            <a:ext cx="651406" cy="4603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461" y="2709804"/>
            <a:ext cx="1181197" cy="8347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6" y="2706646"/>
            <a:ext cx="1185666" cy="837927"/>
          </a:xfrm>
          <a:prstGeom prst="rect">
            <a:avLst/>
          </a:prstGeom>
        </p:spPr>
      </p:pic>
      <p:pic>
        <p:nvPicPr>
          <p:cNvPr id="18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2331" y="1389971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2" descr="j0210682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8758" y="316806"/>
            <a:ext cx="6286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2916" y="1389971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5949" y="1389971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1182" y="1389971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Straight Arrow Connector 23"/>
          <p:cNvCxnSpPr/>
          <p:nvPr/>
        </p:nvCxnSpPr>
        <p:spPr>
          <a:xfrm flipV="1">
            <a:off x="3002243" y="4669277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658758" y="4732445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289827" y="4689366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208370" y="5592879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 flipV="1">
            <a:off x="4696355" y="4761057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828768" y="4372717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350658" y="4372717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765988" y="5592879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350658" y="5592879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947416" y="5572400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963297" y="4363543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 flipV="1">
            <a:off x="6297118" y="4722818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982108" y="4752534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 flipV="1">
            <a:off x="7989399" y="4785986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546072" y="3553251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546072" y="2512683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185107" y="2524841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774375" y="2527999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376473" y="2512683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221737" y="3454764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774375" y="3454251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7376473" y="3448414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916417" y="3285246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765988" y="3285073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133667" y="3283368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6449826" y="3307663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002243" y="885110"/>
            <a:ext cx="1341167" cy="3489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343410" y="1052285"/>
            <a:ext cx="315348" cy="2003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360944" y="1011674"/>
            <a:ext cx="170010" cy="3296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5742263" y="787839"/>
            <a:ext cx="1159875" cy="4395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07900" y="1783048"/>
            <a:ext cx="157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32009" y="3064312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Fish population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49305" y="4491823"/>
            <a:ext cx="1300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Productivity Regime </a:t>
            </a:r>
            <a:endParaRPr lang="en-US" dirty="0"/>
          </a:p>
        </p:txBody>
      </p:sp>
      <p:sp>
        <p:nvSpPr>
          <p:cNvPr id="65" name="Left Brace 64"/>
          <p:cNvSpPr/>
          <p:nvPr/>
        </p:nvSpPr>
        <p:spPr>
          <a:xfrm>
            <a:off x="1193116" y="3950920"/>
            <a:ext cx="449021" cy="19498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32009" y="6269700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239529" y="6277959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0</a:t>
            </a:r>
            <a:endParaRPr lang="en-US" i="1" dirty="0"/>
          </a:p>
        </p:txBody>
      </p:sp>
      <p:sp>
        <p:nvSpPr>
          <p:cNvPr id="68" name="TextBox 67"/>
          <p:cNvSpPr txBox="1"/>
          <p:nvPr/>
        </p:nvSpPr>
        <p:spPr>
          <a:xfrm>
            <a:off x="7004516" y="624569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3</a:t>
            </a:r>
            <a:endParaRPr lang="en-US" i="1" dirty="0"/>
          </a:p>
        </p:txBody>
      </p:sp>
      <p:sp>
        <p:nvSpPr>
          <p:cNvPr id="69" name="TextBox 68"/>
          <p:cNvSpPr txBox="1"/>
          <p:nvPr/>
        </p:nvSpPr>
        <p:spPr>
          <a:xfrm>
            <a:off x="5467831" y="624569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2</a:t>
            </a:r>
            <a:endParaRPr lang="en-US" i="1" dirty="0"/>
          </a:p>
        </p:txBody>
      </p:sp>
      <p:sp>
        <p:nvSpPr>
          <p:cNvPr id="70" name="TextBox 69"/>
          <p:cNvSpPr txBox="1"/>
          <p:nvPr/>
        </p:nvSpPr>
        <p:spPr>
          <a:xfrm>
            <a:off x="3915193" y="6269700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1</a:t>
            </a:r>
            <a:endParaRPr lang="en-US" i="1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193300" y="6475929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761392" y="6475931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6409584" y="6457986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916417" y="6475930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51937" y="6208601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51937" y="2692289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51937" y="3665655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395370" y="4188051"/>
            <a:ext cx="82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412568" y="5387734"/>
            <a:ext cx="82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8582581" y="3052536"/>
            <a:ext cx="44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8627719" y="4706687"/>
            <a:ext cx="44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90" name="Bent Arrow 89"/>
          <p:cNvSpPr/>
          <p:nvPr/>
        </p:nvSpPr>
        <p:spPr>
          <a:xfrm rot="3209169">
            <a:off x="5624285" y="721177"/>
            <a:ext cx="3460207" cy="1370071"/>
          </a:xfrm>
          <a:prstGeom prst="bentArrow">
            <a:avLst>
              <a:gd name="adj1" fmla="val 13545"/>
              <a:gd name="adj2" fmla="val 16701"/>
              <a:gd name="adj3" fmla="val 25000"/>
              <a:gd name="adj4" fmla="val 87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66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Estimate probability of regime membership over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State at </a:t>
            </a:r>
            <a:r>
              <a:rPr lang="en-US" i="1" dirty="0" smtClean="0"/>
              <a:t>t+</a:t>
            </a:r>
            <a:r>
              <a:rPr lang="en-US" dirty="0" smtClean="0"/>
              <a:t>1 dependent on state at time </a:t>
            </a:r>
            <a:r>
              <a:rPr lang="en-US" i="1" dirty="0" smtClean="0"/>
              <a:t>t </a:t>
            </a:r>
            <a:r>
              <a:rPr lang="en-US" dirty="0" smtClean="0"/>
              <a:t>and </a:t>
            </a:r>
            <a:r>
              <a:rPr lang="en-US" dirty="0" smtClean="0"/>
              <a:t>the transition probabilities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474794"/>
              </p:ext>
            </p:extLst>
          </p:nvPr>
        </p:nvGraphicFramePr>
        <p:xfrm>
          <a:off x="1102057" y="4975420"/>
          <a:ext cx="6693918" cy="1753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44" name="Equation" r:id="rId3" imgW="3200400" imgH="838080" progId="Equation.3">
                  <p:embed/>
                </p:oleObj>
              </mc:Choice>
              <mc:Fallback>
                <p:oleObj name="Equation" r:id="rId3" imgW="3200400" imgH="8380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2057" y="4975420"/>
                        <a:ext cx="6693918" cy="17531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079421"/>
              </p:ext>
            </p:extLst>
          </p:nvPr>
        </p:nvGraphicFramePr>
        <p:xfrm>
          <a:off x="4833938" y="2774950"/>
          <a:ext cx="2427287" cy="175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45" name="Equation" r:id="rId5" imgW="1104900" imgH="800100" progId="Equation.3">
                  <p:embed/>
                </p:oleObj>
              </mc:Choice>
              <mc:Fallback>
                <p:oleObj name="Equation" r:id="rId5" imgW="1104900" imgH="8001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3938" y="2774950"/>
                        <a:ext cx="2427287" cy="175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val 13"/>
          <p:cNvSpPr>
            <a:spLocks noChangeAspect="1"/>
          </p:cNvSpPr>
          <p:nvPr/>
        </p:nvSpPr>
        <p:spPr>
          <a:xfrm>
            <a:off x="933214" y="3889861"/>
            <a:ext cx="914400" cy="914400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2505003" y="3889861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933214" y="2644043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2505003" y="2644043"/>
            <a:ext cx="914400" cy="914400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rot="5400000" flipV="1">
            <a:off x="1935195" y="3477000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27904" y="3443548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988735" y="3126899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88735" y="4347061"/>
            <a:ext cx="4034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 flipV="1">
            <a:off x="1935195" y="3477000"/>
            <a:ext cx="573483" cy="466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44430" y="2890921"/>
            <a:ext cx="37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244430" y="4162395"/>
            <a:ext cx="37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804940" y="2865265"/>
            <a:ext cx="37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766453" y="4162395"/>
            <a:ext cx="37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967343"/>
              </p:ext>
            </p:extLst>
          </p:nvPr>
        </p:nvGraphicFramePr>
        <p:xfrm>
          <a:off x="1988735" y="2840633"/>
          <a:ext cx="2159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46" name="Equation" r:id="rId7" imgW="215900" imgH="203200" progId="Equation.3">
                  <p:embed/>
                </p:oleObj>
              </mc:Choice>
              <mc:Fallback>
                <p:oleObj name="Equation" r:id="rId7" imgW="215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88735" y="2840633"/>
                        <a:ext cx="2159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59965"/>
              </p:ext>
            </p:extLst>
          </p:nvPr>
        </p:nvGraphicFramePr>
        <p:xfrm>
          <a:off x="2090335" y="4430713"/>
          <a:ext cx="2286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47" name="Equation" r:id="rId9" imgW="228600" imgH="203200" progId="Equation.3">
                  <p:embed/>
                </p:oleObj>
              </mc:Choice>
              <mc:Fallback>
                <p:oleObj name="Equation" r:id="rId9" imgW="228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90335" y="4430713"/>
                        <a:ext cx="2286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advice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Markov chain for an additional year</a:t>
            </a:r>
          </a:p>
          <a:p>
            <a:endParaRPr lang="en-US" dirty="0" smtClean="0"/>
          </a:p>
          <a:p>
            <a:r>
              <a:rPr lang="en-US" dirty="0" smtClean="0"/>
              <a:t>Calculate </a:t>
            </a:r>
            <a:r>
              <a:rPr lang="en-US" dirty="0" smtClean="0"/>
              <a:t>posterior </a:t>
            </a:r>
            <a:r>
              <a:rPr lang="en-US" dirty="0" smtClean="0"/>
              <a:t>distribution for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MSY</a:t>
            </a:r>
            <a:r>
              <a:rPr lang="en-US" baseline="-25000" dirty="0" smtClean="0"/>
              <a:t> </a:t>
            </a:r>
            <a:r>
              <a:rPr lang="en-US" dirty="0" smtClean="0"/>
              <a:t>given probabilities of membership in each regime.</a:t>
            </a:r>
          </a:p>
          <a:p>
            <a:endParaRPr lang="en-US" dirty="0" smtClean="0"/>
          </a:p>
          <a:p>
            <a:r>
              <a:rPr lang="en-US" dirty="0" smtClean="0"/>
              <a:t>Apply </a:t>
            </a:r>
            <a:r>
              <a:rPr lang="en-US" dirty="0" smtClean="0"/>
              <a:t>to </a:t>
            </a:r>
            <a:r>
              <a:rPr lang="en-US" dirty="0" smtClean="0"/>
              <a:t>model biomass </a:t>
            </a:r>
            <a:r>
              <a:rPr lang="en-US" dirty="0" smtClean="0"/>
              <a:t>estimate to obtain next year’s catch under </a:t>
            </a:r>
            <a:r>
              <a:rPr lang="en-US" dirty="0" smtClean="0"/>
              <a:t>the regime</a:t>
            </a:r>
            <a:r>
              <a:rPr lang="en-US" dirty="0" smtClean="0"/>
              <a:t>-dependent MSY exploitation rate.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311"/>
            <a:ext cx="8229600" cy="868362"/>
          </a:xfrm>
        </p:spPr>
        <p:txBody>
          <a:bodyPr>
            <a:noAutofit/>
          </a:bodyPr>
          <a:lstStyle/>
          <a:p>
            <a:r>
              <a:rPr lang="en-US" sz="3600" dirty="0" smtClean="0"/>
              <a:t>Application: </a:t>
            </a:r>
            <a:r>
              <a:rPr lang="en-US" sz="3600" dirty="0" smtClean="0"/>
              <a:t>biomass dynamic model </a:t>
            </a:r>
            <a:r>
              <a:rPr lang="en-US" sz="3600" dirty="0" smtClean="0"/>
              <a:t>with </a:t>
            </a:r>
            <a:r>
              <a:rPr lang="en-US" sz="3600" dirty="0" smtClean="0"/>
              <a:t>regime switching </a:t>
            </a:r>
            <a:r>
              <a:rPr lang="en-US" sz="3600" dirty="0" smtClean="0"/>
              <a:t>in </a:t>
            </a:r>
            <a:r>
              <a:rPr lang="en-US" sz="3600" dirty="0" smtClean="0"/>
              <a:t>population growth rate</a:t>
            </a:r>
            <a:r>
              <a:rPr lang="en-US" sz="3600" i="1" dirty="0" smtClean="0"/>
              <a:t>	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Assume intrinsic growth rate follows regimes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Additional parameters: extra </a:t>
            </a:r>
            <a:r>
              <a:rPr lang="en-US" i="1" dirty="0" smtClean="0"/>
              <a:t>r’s</a:t>
            </a:r>
            <a:r>
              <a:rPr lang="en-US" dirty="0" smtClean="0"/>
              <a:t>, </a:t>
            </a:r>
            <a:r>
              <a:rPr lang="en-US" dirty="0" smtClean="0"/>
              <a:t>transition </a:t>
            </a:r>
            <a:r>
              <a:rPr lang="en-US" dirty="0" smtClean="0"/>
              <a:t>probabilities, </a:t>
            </a:r>
            <a:r>
              <a:rPr lang="en-US" dirty="0"/>
              <a:t>r</a:t>
            </a:r>
            <a:r>
              <a:rPr lang="en-US" dirty="0" smtClean="0"/>
              <a:t>egime </a:t>
            </a:r>
            <a:r>
              <a:rPr lang="en-US" dirty="0" smtClean="0"/>
              <a:t>state distribution in initial year.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678674" y="1935612"/>
          <a:ext cx="6272426" cy="3212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3" name="Equation" r:id="rId3" imgW="2082600" imgH="1066680" progId="Equation.3">
                  <p:embed/>
                </p:oleObj>
              </mc:Choice>
              <mc:Fallback>
                <p:oleObj name="Equation" r:id="rId3" imgW="2082600" imgH="1066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8674" y="1935612"/>
                        <a:ext cx="6272426" cy="32123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761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Application: New England </a:t>
            </a:r>
            <a:r>
              <a:rPr lang="en-US" dirty="0" err="1" smtClean="0"/>
              <a:t>groundfish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Models fit using JAGs</a:t>
            </a:r>
          </a:p>
          <a:p>
            <a:endParaRPr lang="en-US" dirty="0" smtClean="0"/>
          </a:p>
          <a:p>
            <a:r>
              <a:rPr lang="en-US" dirty="0" smtClean="0"/>
              <a:t>Fit </a:t>
            </a:r>
            <a:r>
              <a:rPr lang="en-US" dirty="0" smtClean="0"/>
              <a:t>to fall survey biomass data (1963-) and catches</a:t>
            </a:r>
            <a:br>
              <a:rPr lang="en-US" dirty="0" smtClean="0"/>
            </a:br>
            <a:r>
              <a:rPr lang="en-US" dirty="0" smtClean="0"/>
              <a:t>(totals from most recent assessment docs)</a:t>
            </a:r>
          </a:p>
          <a:p>
            <a:endParaRPr lang="en-US" dirty="0" smtClean="0"/>
          </a:p>
          <a:p>
            <a:r>
              <a:rPr lang="en-US" dirty="0" smtClean="0"/>
              <a:t>Fit </a:t>
            </a:r>
            <a:r>
              <a:rPr lang="en-US" dirty="0" smtClean="0"/>
              <a:t>models with no regimes, and 2 or three </a:t>
            </a:r>
            <a:r>
              <a:rPr lang="en-US" dirty="0" smtClean="0"/>
              <a:t>regimes.</a:t>
            </a: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59"/>
            <a:ext cx="8394936" cy="8683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Gulf of Maine cod: fit to fall biomass survey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9" b="259"/>
          <a:stretch/>
        </p:blipFill>
        <p:spPr>
          <a:xfrm>
            <a:off x="1419391" y="717048"/>
            <a:ext cx="6242733" cy="6217920"/>
          </a:xfrm>
        </p:spPr>
      </p:pic>
    </p:spTree>
    <p:extLst>
      <p:ext uri="{BB962C8B-B14F-4D97-AF65-F5344CB8AC3E}">
        <p14:creationId xmlns:p14="http://schemas.microsoft.com/office/powerpoint/2010/main" val="3346781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9809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Gulf of Maine cod: Two regimes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649" b="316"/>
          <a:stretch/>
        </p:blipFill>
        <p:spPr>
          <a:xfrm>
            <a:off x="1534854" y="729876"/>
            <a:ext cx="6197873" cy="6217920"/>
          </a:xfrm>
        </p:spPr>
      </p:pic>
    </p:spTree>
    <p:extLst>
      <p:ext uri="{BB962C8B-B14F-4D97-AF65-F5344CB8AC3E}">
        <p14:creationId xmlns:p14="http://schemas.microsoft.com/office/powerpoint/2010/main" val="2053959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Regime transition probabilities</a:t>
            </a:r>
            <a:br>
              <a:rPr lang="en-US" sz="3600" dirty="0" smtClean="0"/>
            </a:br>
            <a:r>
              <a:rPr lang="en-US" sz="3600" dirty="0" smtClean="0"/>
              <a:t>Gulf of Maine cod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013"/>
          <a:stretch/>
        </p:blipFill>
        <p:spPr>
          <a:xfrm>
            <a:off x="457200" y="1744595"/>
            <a:ext cx="8229600" cy="3617406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509438"/>
              </p:ext>
            </p:extLst>
          </p:nvPr>
        </p:nvGraphicFramePr>
        <p:xfrm>
          <a:off x="1146417" y="1699701"/>
          <a:ext cx="6878474" cy="3425589"/>
        </p:xfrm>
        <a:graphic>
          <a:graphicData uri="http://schemas.openxmlformats.org/drawingml/2006/table">
            <a:tbl>
              <a:tblPr/>
              <a:tblGrid>
                <a:gridCol w="3006379"/>
                <a:gridCol w="1279017"/>
                <a:gridCol w="1310186"/>
                <a:gridCol w="1282892"/>
              </a:tblGrid>
              <a:tr h="757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 regimes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 regimes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 regimes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5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GB cod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259.39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251.50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250.09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5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GOM haddock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183.43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189.68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189.17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5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GB Yellowtail flounder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589.43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587.51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587.03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5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SNE Winter flounder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102.48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82.65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82.66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5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GOM cod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337.75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224.44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343.29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selection: DIC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5772463"/>
            <a:ext cx="8229600" cy="1137211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DIC references:</a:t>
            </a:r>
            <a:endParaRPr lang="en-US" dirty="0" smtClean="0">
              <a:hlinkClick r:id="rId2" tooltip="Andrew Gelman"/>
            </a:endParaRPr>
          </a:p>
          <a:p>
            <a:pPr marL="0" indent="0">
              <a:buNone/>
            </a:pPr>
            <a:r>
              <a:rPr lang="en-US" dirty="0" smtClean="0">
                <a:hlinkClick r:id="rId2" tooltip="Andrew Gelman"/>
              </a:rPr>
              <a:t>1. Gelman</a:t>
            </a:r>
            <a:r>
              <a:rPr lang="en-US" dirty="0">
                <a:hlinkClick r:id="rId2" tooltip="Andrew Gelman"/>
              </a:rPr>
              <a:t>, Andrew; Carlin, John B.; Stern, Hal S.; Rubin, Donald B. (2004). </a:t>
            </a:r>
            <a:r>
              <a:rPr lang="en-US" i="1" dirty="0">
                <a:hlinkClick r:id="rId2" tooltip="Andrew Gelman"/>
              </a:rPr>
              <a:t>Bayesian Data Analysis: Second Edition</a:t>
            </a:r>
            <a:r>
              <a:rPr lang="en-US" dirty="0">
                <a:hlinkClick r:id="rId2" tooltip="Andrew Gelman"/>
              </a:rPr>
              <a:t>. Texts in </a:t>
            </a:r>
            <a:r>
              <a:rPr lang="en-US" dirty="0" smtClean="0">
                <a:hlinkClick r:id="rId2" tooltip="Andrew Gelman"/>
              </a:rPr>
              <a:t>Statistical </a:t>
            </a:r>
            <a:r>
              <a:rPr lang="en-US" dirty="0">
                <a:hlinkClick r:id="rId2" tooltip="Andrew Gelman"/>
              </a:rPr>
              <a:t>Science. CRC Press. ISBN 1-58488-388-</a:t>
            </a:r>
            <a:r>
              <a:rPr lang="en-US" dirty="0" smtClean="0">
                <a:hlinkClick r:id="rId2" tooltip="Andrew Gelman"/>
              </a:rPr>
              <a:t>X.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3" tooltip="David Spiegelhalter"/>
              </a:rPr>
              <a:t>2. Spiegelhalter</a:t>
            </a:r>
            <a:r>
              <a:rPr lang="en-US" dirty="0">
                <a:hlinkClick r:id="rId3" tooltip="David Spiegelhalter"/>
              </a:rPr>
              <a:t>, David J.; Best, Nicola G.; Carlin, Bradley P.; van der Linde, Angelika (October 2002). "Bayesian measures of </a:t>
            </a:r>
            <a:r>
              <a:rPr lang="en-US" dirty="0" smtClean="0">
                <a:hlinkClick r:id="rId3" tooltip="David Spiegelhalter"/>
              </a:rPr>
              <a:t>model </a:t>
            </a:r>
            <a:r>
              <a:rPr lang="en-US" dirty="0">
                <a:hlinkClick r:id="rId3" tooltip="David Spiegelhalter"/>
              </a:rPr>
              <a:t>complexity and fit (with discussion)". </a:t>
            </a:r>
            <a:r>
              <a:rPr lang="en-US" i="1" dirty="0">
                <a:hlinkClick r:id="rId3" tooltip="David Spiegelhalter"/>
              </a:rPr>
              <a:t>Journal of the Royal Statistical Society, Series B</a:t>
            </a:r>
            <a:r>
              <a:rPr lang="en-US" dirty="0">
                <a:hlinkClick r:id="rId3" tooltip="David Spiegelhalter"/>
              </a:rPr>
              <a:t> </a:t>
            </a:r>
            <a:r>
              <a:rPr lang="en-US" b="1" dirty="0">
                <a:hlinkClick r:id="rId3" tooltip="David Spiegelhalter"/>
              </a:rPr>
              <a:t>64</a:t>
            </a:r>
            <a:r>
              <a:rPr lang="en-US" dirty="0">
                <a:hlinkClick r:id="rId3" tooltip="David Spiegelhalter"/>
              </a:rPr>
              <a:t> (4): 583–639</a:t>
            </a:r>
            <a:r>
              <a:rPr lang="en-US" dirty="0" smtClean="0">
                <a:hlinkClick r:id="rId3" tooltip="David Spiegelhalter"/>
              </a:rPr>
              <a:t>. doi</a:t>
            </a:r>
            <a:r>
              <a:rPr lang="en-US" dirty="0">
                <a:hlinkClick r:id="rId3" tooltip="David Spiegelhalter"/>
              </a:rPr>
              <a:t>:10.1111/1467-9868.00353</a:t>
            </a:r>
            <a:r>
              <a:rPr lang="en-US" dirty="0" smtClean="0">
                <a:hlinkClick r:id="rId3" tooltip="David Spiegelhalter"/>
              </a:rPr>
              <a:t>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3949"/>
            <a:ext cx="8229600" cy="868362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MSY exploitation rate next </a:t>
            </a:r>
            <a:r>
              <a:rPr lang="en-US" sz="3600" dirty="0" smtClean="0"/>
              <a:t>year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82" b="-208"/>
          <a:stretch/>
        </p:blipFill>
        <p:spPr>
          <a:xfrm>
            <a:off x="1445050" y="640080"/>
            <a:ext cx="6194265" cy="6217920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creen Shot 2014-10-15 at 1.41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994" y="1663700"/>
            <a:ext cx="6825125" cy="24243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4-10-15 at 1.39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11" y="0"/>
            <a:ext cx="7338293" cy="2709893"/>
          </a:xfrm>
          <a:prstGeom prst="rect">
            <a:avLst/>
          </a:prstGeom>
        </p:spPr>
      </p:pic>
      <p:pic>
        <p:nvPicPr>
          <p:cNvPr id="12" name="Picture 11" descr="Screen Shot 2014-10-15 at 1.47.0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11" y="1554193"/>
            <a:ext cx="8178800" cy="2311400"/>
          </a:xfrm>
          <a:prstGeom prst="rect">
            <a:avLst/>
          </a:prstGeom>
        </p:spPr>
      </p:pic>
      <p:pic>
        <p:nvPicPr>
          <p:cNvPr id="13" name="Picture 12" descr="Screen Shot 2014-10-15 at 1.46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9893"/>
            <a:ext cx="4762834" cy="2193150"/>
          </a:xfrm>
          <a:prstGeom prst="rect">
            <a:avLst/>
          </a:prstGeom>
        </p:spPr>
      </p:pic>
      <p:pic>
        <p:nvPicPr>
          <p:cNvPr id="16" name="Picture 15" descr="Screen Shot 2014-10-15 at 1.44.4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85" y="1443353"/>
            <a:ext cx="6684004" cy="2862466"/>
          </a:xfrm>
          <a:prstGeom prst="rect">
            <a:avLst/>
          </a:prstGeom>
        </p:spPr>
      </p:pic>
      <p:pic>
        <p:nvPicPr>
          <p:cNvPr id="17" name="Picture 16" descr="Screen Shot 2014-10-15 at 1.43.19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33" b="4204"/>
          <a:stretch/>
        </p:blipFill>
        <p:spPr>
          <a:xfrm>
            <a:off x="3824539" y="3767328"/>
            <a:ext cx="6581371" cy="1380744"/>
          </a:xfrm>
          <a:prstGeom prst="rect">
            <a:avLst/>
          </a:prstGeom>
        </p:spPr>
      </p:pic>
      <p:pic>
        <p:nvPicPr>
          <p:cNvPr id="20" name="Picture 19" descr="Screen Shot 2014-10-15 at 1.42.3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489" y="691098"/>
            <a:ext cx="5721815" cy="1440028"/>
          </a:xfrm>
          <a:prstGeom prst="rect">
            <a:avLst/>
          </a:prstGeom>
        </p:spPr>
      </p:pic>
      <p:pic>
        <p:nvPicPr>
          <p:cNvPr id="15" name="Picture 14" descr="Screen Shot 2014-10-15 at 1.46.1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4285"/>
            <a:ext cx="5145945" cy="1975104"/>
          </a:xfrm>
          <a:prstGeom prst="rect">
            <a:avLst/>
          </a:prstGeom>
        </p:spPr>
      </p:pic>
      <p:pic>
        <p:nvPicPr>
          <p:cNvPr id="18" name="Picture 17" descr="Screen Shot 2014-10-15 at 1.42.59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489" y="5108189"/>
            <a:ext cx="5811620" cy="17498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1929" y="4600026"/>
            <a:ext cx="1489742" cy="216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99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146417" y="1815153"/>
          <a:ext cx="6878474" cy="3425589"/>
        </p:xfrm>
        <a:graphic>
          <a:graphicData uri="http://schemas.openxmlformats.org/drawingml/2006/table">
            <a:tbl>
              <a:tblPr/>
              <a:tblGrid>
                <a:gridCol w="3006379"/>
                <a:gridCol w="1279017"/>
                <a:gridCol w="1310186"/>
                <a:gridCol w="1282892"/>
              </a:tblGrid>
              <a:tr h="757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 regimes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 regimes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 regimes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5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GB cod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17,523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11,702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9,543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335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GOM haddock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5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GB Yellowtail flounder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17,799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19,239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19,639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5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SNE Winter flounder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17,568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3,829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1,497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5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GOM cod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6,778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3,304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2,478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Catch (t) </a:t>
            </a:r>
            <a:r>
              <a:rPr lang="en-US" sz="3600" dirty="0" smtClean="0"/>
              <a:t>next year under</a:t>
            </a:r>
            <a:r>
              <a:rPr lang="en-US" sz="3600" dirty="0" smtClean="0"/>
              <a:t> </a:t>
            </a:r>
            <a:r>
              <a:rPr lang="en-US" sz="3600" dirty="0" err="1" smtClean="0"/>
              <a:t>u</a:t>
            </a:r>
            <a:r>
              <a:rPr lang="en-US" sz="3600" baseline="-25000" dirty="0" err="1" smtClean="0"/>
              <a:t>MSY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[</a:t>
            </a:r>
            <a:r>
              <a:rPr lang="en-US" sz="3600" dirty="0" smtClean="0"/>
              <a:t>posterior median]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4" y="-123949"/>
            <a:ext cx="8229600" cy="868362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 smtClean="0"/>
              <a:t>u</a:t>
            </a:r>
            <a:r>
              <a:rPr lang="en-US" sz="3600" baseline="-25000" dirty="0" err="1" smtClean="0"/>
              <a:t>MSY</a:t>
            </a:r>
            <a:r>
              <a:rPr lang="en-US" sz="3600" dirty="0" smtClean="0"/>
              <a:t> catch next year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6" b="104"/>
          <a:stretch/>
        </p:blipFill>
        <p:spPr>
          <a:xfrm>
            <a:off x="1573340" y="632895"/>
            <a:ext cx="6226804" cy="6221466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Models with regime switches better fits in some cases.</a:t>
            </a:r>
          </a:p>
          <a:p>
            <a:endParaRPr lang="en-US" dirty="0" smtClean="0"/>
          </a:p>
          <a:p>
            <a:r>
              <a:rPr lang="en-US" dirty="0" smtClean="0"/>
              <a:t>Ability to distinguish among # of regimes challenging.</a:t>
            </a:r>
          </a:p>
          <a:p>
            <a:endParaRPr lang="en-US" dirty="0" smtClean="0"/>
          </a:p>
          <a:p>
            <a:r>
              <a:rPr lang="en-US" dirty="0" smtClean="0"/>
              <a:t>Including regimes can substantially change harvest recommendations.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37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 &amp; Further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Include HMM in age-structured models</a:t>
            </a:r>
          </a:p>
          <a:p>
            <a:r>
              <a:rPr lang="en-US" dirty="0" smtClean="0"/>
              <a:t>Multi-species</a:t>
            </a:r>
            <a:endParaRPr lang="en-US" dirty="0" smtClean="0"/>
          </a:p>
          <a:p>
            <a:r>
              <a:rPr lang="en-US" dirty="0" smtClean="0"/>
              <a:t>Time-dependent transition probabilities</a:t>
            </a:r>
          </a:p>
          <a:p>
            <a:r>
              <a:rPr lang="en-US" dirty="0" smtClean="0"/>
              <a:t>Simulation </a:t>
            </a:r>
            <a:r>
              <a:rPr lang="en-US" dirty="0" smtClean="0"/>
              <a:t>testing</a:t>
            </a:r>
            <a:endParaRPr lang="en-US" dirty="0" smtClean="0"/>
          </a:p>
          <a:p>
            <a:pPr lvl="1"/>
            <a:r>
              <a:rPr lang="en-US" dirty="0" smtClean="0"/>
              <a:t>What happens when we fit a model with regimes to data generated from a model without regime shifts?</a:t>
            </a:r>
            <a:endParaRPr lang="en-US" dirty="0" smtClean="0"/>
          </a:p>
          <a:p>
            <a:r>
              <a:rPr lang="en-US" dirty="0" smtClean="0"/>
              <a:t>Compare with alternatives (STARS-based HCRs, dynamic B0), e.g. through MSE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Time-varying parameters in stock assessment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285"/>
            <a:ext cx="8229600" cy="5588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Markov switching just one example to implement time-varying process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52" y="2017400"/>
            <a:ext cx="6185602" cy="485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97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Regime shifts are common, we need to understand how robust our scientific and management tools are to them.</a:t>
            </a:r>
          </a:p>
          <a:p>
            <a:r>
              <a:rPr lang="en-US" dirty="0" smtClean="0"/>
              <a:t>Markov Switching models provide a pathway for estimating regimes and integrating uncertainty into fisheries policy.</a:t>
            </a:r>
          </a:p>
          <a:p>
            <a:r>
              <a:rPr lang="en-US" dirty="0" smtClean="0"/>
              <a:t>Harvest policy will differ when based on regime shifts: important to understand consequences of adopting these approaches.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59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0" y="399143"/>
            <a:ext cx="5511800" cy="6241144"/>
          </a:xfrm>
        </p:spPr>
        <p:txBody>
          <a:bodyPr/>
          <a:lstStyle/>
          <a:p>
            <a:pPr algn="r">
              <a:buNone/>
            </a:pPr>
            <a:r>
              <a:rPr lang="en-US" sz="2500" dirty="0" err="1" smtClean="0">
                <a:latin typeface="Calibri"/>
                <a:cs typeface="Calibri"/>
              </a:rPr>
              <a:t>gfay@umassd.edu</a:t>
            </a:r>
            <a:endParaRPr lang="en-US" sz="2500" dirty="0">
              <a:latin typeface="Calibri"/>
              <a:cs typeface="Calibri"/>
            </a:endParaRPr>
          </a:p>
          <a:p>
            <a:pPr algn="r">
              <a:buNone/>
            </a:pPr>
            <a:r>
              <a:rPr lang="en-US" sz="2500" dirty="0" err="1" smtClean="0">
                <a:latin typeface="Calibri"/>
                <a:cs typeface="Calibri"/>
              </a:rPr>
              <a:t>github.com</a:t>
            </a:r>
            <a:r>
              <a:rPr lang="en-US" sz="2500" dirty="0">
                <a:latin typeface="Calibri"/>
                <a:cs typeface="Calibri"/>
              </a:rPr>
              <a:t>/</a:t>
            </a:r>
            <a:r>
              <a:rPr lang="en-US" sz="2500" dirty="0" err="1">
                <a:latin typeface="Calibri"/>
                <a:cs typeface="Calibri"/>
              </a:rPr>
              <a:t>gavinfay</a:t>
            </a:r>
            <a:r>
              <a:rPr lang="en-US" sz="2500" dirty="0">
                <a:latin typeface="Calibri"/>
                <a:cs typeface="Calibri"/>
              </a:rPr>
              <a:t>/</a:t>
            </a:r>
            <a:r>
              <a:rPr lang="en-US" sz="2500" dirty="0" err="1">
                <a:latin typeface="Calibri"/>
                <a:cs typeface="Calibri"/>
              </a:rPr>
              <a:t>regimeswitch</a:t>
            </a:r>
            <a:endParaRPr lang="en-US" sz="2500" dirty="0">
              <a:latin typeface="Calibri"/>
              <a:cs typeface="Calibri"/>
            </a:endParaRPr>
          </a:p>
          <a:p>
            <a:pPr algn="r">
              <a:buNone/>
            </a:pPr>
            <a:r>
              <a:rPr lang="en-US" sz="2500" dirty="0" err="1">
                <a:latin typeface="Calibri"/>
                <a:cs typeface="Calibri"/>
              </a:rPr>
              <a:t>www.thefaylab.com</a:t>
            </a:r>
            <a:endParaRPr lang="en-US" sz="2500" dirty="0">
              <a:latin typeface="Calibri"/>
              <a:cs typeface="Calibri"/>
            </a:endParaRPr>
          </a:p>
          <a:p>
            <a:pPr algn="r">
              <a:buNone/>
            </a:pPr>
            <a:r>
              <a:rPr lang="en-US" sz="2500" dirty="0" smtClean="0">
                <a:latin typeface="Calibri"/>
                <a:cs typeface="Calibri"/>
              </a:rPr>
              <a:t>@</a:t>
            </a:r>
            <a:r>
              <a:rPr lang="en-US" sz="2500" dirty="0" err="1" smtClean="0">
                <a:latin typeface="Calibri"/>
                <a:cs typeface="Calibri"/>
              </a:rPr>
              <a:t>gavin_fay</a:t>
            </a:r>
            <a:endParaRPr lang="en-US" sz="2500" dirty="0" smtClean="0">
              <a:latin typeface="Calibri"/>
              <a:cs typeface="Calibri"/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7" name="Picture 2" descr="http://bartsblackboard.com/files/2010/02/The.Simpsons.S14E09.jpg"/>
          <p:cNvPicPr>
            <a:picLocks noChangeAspect="1" noChangeArrowheads="1"/>
          </p:cNvPicPr>
          <p:nvPr/>
        </p:nvPicPr>
        <p:blipFill rotWithShape="1">
          <a:blip r:embed="rId2"/>
          <a:srcRect l="9690" r="11481" b="17555"/>
          <a:stretch/>
        </p:blipFill>
        <p:spPr bwMode="auto">
          <a:xfrm>
            <a:off x="457200" y="1961733"/>
            <a:ext cx="5888736" cy="46185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suggested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6400" dirty="0" smtClean="0">
                <a:latin typeface="Arial" pitchFamily="34" charset="0"/>
                <a:cs typeface="Arial" pitchFamily="34" charset="0"/>
              </a:rPr>
              <a:t> </a:t>
            </a:r>
            <a:r>
              <a:rPr lang="en-US" sz="6400" dirty="0" err="1" smtClean="0">
                <a:latin typeface="Arial" pitchFamily="34" charset="0"/>
                <a:cs typeface="Arial" pitchFamily="34" charset="0"/>
              </a:rPr>
              <a:t>A'mar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, Z. T., Punt, A. E., &amp; Dorn, M. W. (2009). The impact of regime shifts on the performance of management strategies for the Gulf of Alaska walleye </a:t>
            </a:r>
            <a:r>
              <a:rPr lang="en-US" sz="6400" dirty="0" err="1" smtClean="0">
                <a:latin typeface="Arial" pitchFamily="34" charset="0"/>
                <a:cs typeface="Arial" pitchFamily="34" charset="0"/>
              </a:rPr>
              <a:t>pollock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6400" dirty="0" err="1" smtClean="0">
                <a:latin typeface="Arial" pitchFamily="34" charset="0"/>
                <a:cs typeface="Arial" pitchFamily="34" charset="0"/>
              </a:rPr>
              <a:t>Theragra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6400" dirty="0" err="1" smtClean="0">
                <a:latin typeface="Arial" pitchFamily="34" charset="0"/>
                <a:cs typeface="Arial" pitchFamily="34" charset="0"/>
              </a:rPr>
              <a:t>chalcogramma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) fishery. </a:t>
            </a:r>
            <a:r>
              <a:rPr lang="en-US" sz="6400" i="1" dirty="0" smtClean="0">
                <a:latin typeface="Arial" pitchFamily="34" charset="0"/>
                <a:cs typeface="Arial" pitchFamily="34" charset="0"/>
              </a:rPr>
              <a:t>Canadian Journal of Fisheries and Aquatic Sciences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6400" i="1" dirty="0" smtClean="0">
                <a:latin typeface="Arial" pitchFamily="34" charset="0"/>
                <a:cs typeface="Arial" pitchFamily="34" charset="0"/>
              </a:rPr>
              <a:t>66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(12), 2222-2242.</a:t>
            </a:r>
          </a:p>
          <a:p>
            <a:r>
              <a:rPr lang="en-US" sz="6400" dirty="0">
                <a:latin typeface="Arial" pitchFamily="34" charset="0"/>
                <a:cs typeface="Arial" pitchFamily="34" charset="0"/>
              </a:rPr>
              <a:t>Biggs, R., </a:t>
            </a:r>
            <a:r>
              <a:rPr lang="en-US" sz="6400" dirty="0" err="1">
                <a:latin typeface="Arial" pitchFamily="34" charset="0"/>
                <a:cs typeface="Arial" pitchFamily="34" charset="0"/>
              </a:rPr>
              <a:t>Blenckner</a:t>
            </a:r>
            <a:r>
              <a:rPr lang="en-US" sz="6400" dirty="0">
                <a:latin typeface="Arial" pitchFamily="34" charset="0"/>
                <a:cs typeface="Arial" pitchFamily="34" charset="0"/>
              </a:rPr>
              <a:t>, T., </a:t>
            </a:r>
            <a:r>
              <a:rPr lang="en-US" sz="6400" dirty="0" err="1">
                <a:latin typeface="Arial" pitchFamily="34" charset="0"/>
                <a:cs typeface="Arial" pitchFamily="34" charset="0"/>
              </a:rPr>
              <a:t>Folke</a:t>
            </a:r>
            <a:r>
              <a:rPr lang="en-US" sz="6400" dirty="0">
                <a:latin typeface="Arial" pitchFamily="34" charset="0"/>
                <a:cs typeface="Arial" pitchFamily="34" charset="0"/>
              </a:rPr>
              <a:t>, C., Gordon, L.J., </a:t>
            </a:r>
            <a:r>
              <a:rPr lang="en-US" sz="6400" dirty="0" err="1">
                <a:latin typeface="Arial" pitchFamily="34" charset="0"/>
                <a:cs typeface="Arial" pitchFamily="34" charset="0"/>
              </a:rPr>
              <a:t>Norström</a:t>
            </a:r>
            <a:r>
              <a:rPr lang="en-US" sz="6400" dirty="0">
                <a:latin typeface="Arial" pitchFamily="34" charset="0"/>
                <a:cs typeface="Arial" pitchFamily="34" charset="0"/>
              </a:rPr>
              <a:t>, A., </a:t>
            </a:r>
            <a:r>
              <a:rPr lang="en-US" sz="6400" dirty="0" err="1">
                <a:latin typeface="Arial" pitchFamily="34" charset="0"/>
                <a:cs typeface="Arial" pitchFamily="34" charset="0"/>
              </a:rPr>
              <a:t>Nyström</a:t>
            </a:r>
            <a:r>
              <a:rPr lang="en-US" sz="6400" dirty="0">
                <a:latin typeface="Arial" pitchFamily="34" charset="0"/>
                <a:cs typeface="Arial" pitchFamily="34" charset="0"/>
              </a:rPr>
              <a:t>, M., Peterson, G.D.,2012. Regime shifts. In: Hastings, A., Gross, L. (Eds.), Encyclopedia of Theoretical Ecology. University of California Press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6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6400" dirty="0" smtClean="0">
                <a:latin typeface="Arial" pitchFamily="34" charset="0"/>
                <a:cs typeface="Arial" pitchFamily="34" charset="0"/>
              </a:rPr>
              <a:t>Punt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, A. E., </a:t>
            </a:r>
            <a:r>
              <a:rPr lang="en-US" sz="6400" dirty="0" err="1" smtClean="0">
                <a:latin typeface="Arial" pitchFamily="34" charset="0"/>
                <a:cs typeface="Arial" pitchFamily="34" charset="0"/>
              </a:rPr>
              <a:t>A’mar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, T., Bond, N. A., Butterworth, D. S., de Moor, C. L., De Oliveira, J. A. Fisheries management under climate and environmental uncertainty: control rules and performance simulation. – ICES Journal of Marine Science, doi:10.1093/</a:t>
            </a:r>
            <a:r>
              <a:rPr lang="en-US" sz="6400" dirty="0" err="1" smtClean="0">
                <a:latin typeface="Arial" pitchFamily="34" charset="0"/>
                <a:cs typeface="Arial" pitchFamily="34" charset="0"/>
              </a:rPr>
              <a:t>icesjms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/fst057.. A., </a:t>
            </a:r>
            <a:r>
              <a:rPr lang="en-US" sz="6400" dirty="0" err="1" smtClean="0">
                <a:latin typeface="Arial" pitchFamily="34" charset="0"/>
                <a:cs typeface="Arial" pitchFamily="34" charset="0"/>
              </a:rPr>
              <a:t>Haltuch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, M. A., Hollowed, A. B., and </a:t>
            </a:r>
            <a:r>
              <a:rPr lang="en-US" sz="6400" dirty="0" err="1" smtClean="0">
                <a:latin typeface="Arial" pitchFamily="34" charset="0"/>
                <a:cs typeface="Arial" pitchFamily="34" charset="0"/>
              </a:rPr>
              <a:t>Szuwalski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, C</a:t>
            </a:r>
          </a:p>
          <a:p>
            <a:r>
              <a:rPr lang="en-US" sz="6400" dirty="0" err="1" smtClean="0">
                <a:latin typeface="Arial" pitchFamily="34" charset="0"/>
                <a:cs typeface="Arial" pitchFamily="34" charset="0"/>
              </a:rPr>
              <a:t>Szuwalski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, C., and Punt A. E. 2013. Fisheries management for regime-based ecosystems: a management strategy evaluation for the snow crab fishery in the eastern Bering Sea. – ICES Journal of Marine Science, 70: 955–967. </a:t>
            </a:r>
          </a:p>
          <a:p>
            <a:r>
              <a:rPr lang="en-US" sz="6400" dirty="0" err="1" smtClean="0">
                <a:latin typeface="Arial" pitchFamily="34" charset="0"/>
                <a:cs typeface="Arial" pitchFamily="34" charset="0"/>
              </a:rPr>
              <a:t>Szuwalski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, C. S., </a:t>
            </a:r>
            <a:r>
              <a:rPr lang="en-US" sz="6400" dirty="0" err="1" smtClean="0">
                <a:latin typeface="Arial" pitchFamily="34" charset="0"/>
                <a:cs typeface="Arial" pitchFamily="34" charset="0"/>
              </a:rPr>
              <a:t>Vert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‐Pre, K. A., Punt, A. E., Branch, T. A., &amp; </a:t>
            </a:r>
            <a:r>
              <a:rPr lang="en-US" sz="6400" dirty="0" err="1" smtClean="0">
                <a:latin typeface="Arial" pitchFamily="34" charset="0"/>
                <a:cs typeface="Arial" pitchFamily="34" charset="0"/>
              </a:rPr>
              <a:t>Hilborn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, R. (2014). Examining common assumptions about recruitment: a meta‐analysis of recruitment dynamics for worldwide marine fisheries. </a:t>
            </a:r>
            <a:r>
              <a:rPr lang="en-US" sz="6400" i="1" dirty="0" smtClean="0">
                <a:latin typeface="Arial" pitchFamily="34" charset="0"/>
                <a:cs typeface="Arial" pitchFamily="34" charset="0"/>
              </a:rPr>
              <a:t>Fish and Fisheries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6400" dirty="0" err="1" smtClean="0">
                <a:latin typeface="Arial" pitchFamily="34" charset="0"/>
                <a:cs typeface="Arial" pitchFamily="34" charset="0"/>
              </a:rPr>
              <a:t>Vert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-pre, K. A., Amoroso, R. O., Jensen, O. P., &amp; </a:t>
            </a:r>
            <a:r>
              <a:rPr lang="en-US" sz="6400" dirty="0" err="1" smtClean="0">
                <a:latin typeface="Arial" pitchFamily="34" charset="0"/>
                <a:cs typeface="Arial" pitchFamily="34" charset="0"/>
              </a:rPr>
              <a:t>Hilborn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, R. (2013). Frequency and intensity of productivity regime shifts in marine fish stocks. </a:t>
            </a:r>
            <a:r>
              <a:rPr lang="en-US" sz="6400" i="1" dirty="0" smtClean="0">
                <a:latin typeface="Arial" pitchFamily="34" charset="0"/>
                <a:cs typeface="Arial" pitchFamily="34" charset="0"/>
              </a:rPr>
              <a:t>Proceedings of the National Academy of Sciences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6400" i="1" dirty="0" smtClean="0">
                <a:latin typeface="Arial" pitchFamily="34" charset="0"/>
                <a:cs typeface="Arial" pitchFamily="34" charset="0"/>
              </a:rPr>
              <a:t>110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(5), 1779-1784.</a:t>
            </a:r>
          </a:p>
          <a:p>
            <a:r>
              <a:rPr lang="en-US" sz="6400" dirty="0" err="1" smtClean="0">
                <a:latin typeface="Arial" pitchFamily="34" charset="0"/>
                <a:cs typeface="Arial" pitchFamily="34" charset="0"/>
              </a:rPr>
              <a:t>Wayte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, S. E. (2012). Management implications of including a climate-induced recruitment shift in the stock assessment for jackass </a:t>
            </a:r>
            <a:r>
              <a:rPr lang="en-US" sz="6400" dirty="0" err="1" smtClean="0">
                <a:latin typeface="Arial" pitchFamily="34" charset="0"/>
                <a:cs typeface="Arial" pitchFamily="34" charset="0"/>
              </a:rPr>
              <a:t>morwong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6400" i="1" dirty="0" err="1" smtClean="0">
                <a:latin typeface="Arial" pitchFamily="34" charset="0"/>
                <a:cs typeface="Arial" pitchFamily="34" charset="0"/>
              </a:rPr>
              <a:t>Nemadactylus</a:t>
            </a:r>
            <a:r>
              <a:rPr lang="en-US" sz="6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6400" i="1" dirty="0" err="1" smtClean="0">
                <a:latin typeface="Arial" pitchFamily="34" charset="0"/>
                <a:cs typeface="Arial" pitchFamily="34" charset="0"/>
              </a:rPr>
              <a:t>macropterus</a:t>
            </a:r>
            <a:r>
              <a:rPr lang="en-US" sz="6400" dirty="0" smtClean="0">
                <a:latin typeface="Arial" pitchFamily="34" charset="0"/>
                <a:cs typeface="Arial" pitchFamily="34" charset="0"/>
              </a:rPr>
              <a:t>) in south-eastern Australia. </a:t>
            </a:r>
            <a:r>
              <a:rPr lang="en-US" sz="6400" i="1" dirty="0" smtClean="0">
                <a:latin typeface="Arial" pitchFamily="34" charset="0"/>
                <a:cs typeface="Arial" pitchFamily="34" charset="0"/>
              </a:rPr>
              <a:t>Fisheries Research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9809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Georges Bank cod: Two regimes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5147" t="-5147" r="-5147" b="-5147"/>
          <a:stretch/>
        </p:blipFill>
        <p:spPr>
          <a:xfrm>
            <a:off x="1143000" y="46179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75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9809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Gulf of Maine haddock: Two regimes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730" y="808553"/>
            <a:ext cx="621792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75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67" b="-108"/>
          <a:stretch/>
        </p:blipFill>
        <p:spPr>
          <a:xfrm>
            <a:off x="457200" y="183923"/>
            <a:ext cx="8229600" cy="6118805"/>
          </a:xfrm>
        </p:spPr>
      </p:pic>
      <p:sp>
        <p:nvSpPr>
          <p:cNvPr id="5" name="TextBox 4"/>
          <p:cNvSpPr txBox="1"/>
          <p:nvPr/>
        </p:nvSpPr>
        <p:spPr>
          <a:xfrm>
            <a:off x="1950036" y="6488668"/>
            <a:ext cx="785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www.responsiblebusiness.eu</a:t>
            </a:r>
            <a:r>
              <a:rPr lang="en-US" dirty="0"/>
              <a:t>/display/rebwp2/</a:t>
            </a:r>
            <a:r>
              <a:rPr lang="en-US" dirty="0" err="1"/>
              <a:t>Resilience+thinking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64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9809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Georges Bank Yellowtail: Two regimes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80" y="808553"/>
            <a:ext cx="621792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75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9809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SNE winter flounder: Two regimes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242" y="808553"/>
            <a:ext cx="621792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75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P(Regime=m) can be decomposed into prior information both forwards and backwards in time (‘forwards-backwards’ algorithm).</a:t>
            </a:r>
          </a:p>
          <a:p>
            <a:r>
              <a:rPr lang="en-US" dirty="0" smtClean="0"/>
              <a:t>Not trivial when also coinciding with evolution of a continuous state variable.</a:t>
            </a:r>
          </a:p>
          <a:p>
            <a:r>
              <a:rPr lang="en-US" dirty="0" smtClean="0"/>
              <a:t>Other ML options,  </a:t>
            </a:r>
            <a:r>
              <a:rPr lang="en-US" dirty="0" err="1" smtClean="0"/>
              <a:t>Kalman</a:t>
            </a:r>
            <a:r>
              <a:rPr lang="en-US" dirty="0" smtClean="0"/>
              <a:t> filter approximation, EM algorithm.</a:t>
            </a:r>
          </a:p>
          <a:p>
            <a:r>
              <a:rPr lang="en-US" dirty="0" smtClean="0"/>
              <a:t>Or, treat the states as discrete parameters</a:t>
            </a:r>
            <a:endParaRPr lang="en-US" dirty="0"/>
          </a:p>
        </p:txBody>
      </p:sp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457200" y="1133214"/>
          <a:ext cx="8461612" cy="1203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3" imgW="3035160" imgH="431640" progId="Equation.3">
                  <p:embed/>
                </p:oleObj>
              </mc:Choice>
              <mc:Fallback>
                <p:oleObj name="Equation" r:id="rId3" imgW="30351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133214"/>
                        <a:ext cx="8461612" cy="12037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516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Application: Schaefer model with regimes in </a:t>
            </a:r>
            <a:r>
              <a:rPr lang="en-US" i="1" dirty="0" smtClean="0"/>
              <a:t>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Assume intrinsic growth rate follows regimes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Additional parameters: extra </a:t>
            </a:r>
            <a:r>
              <a:rPr lang="en-US" i="1" dirty="0" smtClean="0"/>
              <a:t>r</a:t>
            </a:r>
            <a:r>
              <a:rPr lang="en-US" dirty="0" smtClean="0"/>
              <a:t>, transition probabilities (2), Regime state distribution in initial year.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678674" y="1935612"/>
          <a:ext cx="6272426" cy="3212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1" name="Equation" r:id="rId3" imgW="2082600" imgH="1066680" progId="Equation.3">
                  <p:embed/>
                </p:oleObj>
              </mc:Choice>
              <mc:Fallback>
                <p:oleObj name="Equation" r:id="rId3" imgW="2082600" imgH="10666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8674" y="1935612"/>
                        <a:ext cx="6272426" cy="32123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Marginal state-space / HMM likelihood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7346" name="Content Placeholder 3"/>
          <p:cNvGraphicFramePr>
            <a:graphicFrameLocks noChangeAspect="1"/>
          </p:cNvGraphicFramePr>
          <p:nvPr/>
        </p:nvGraphicFramePr>
        <p:xfrm>
          <a:off x="191070" y="2307071"/>
          <a:ext cx="8686800" cy="1036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9" name="Equation" r:id="rId3" imgW="3619440" imgH="431640" progId="Equation.3">
                  <p:embed/>
                </p:oleObj>
              </mc:Choice>
              <mc:Fallback>
                <p:oleObj name="Equation" r:id="rId3" imgW="3619440" imgH="431640" progId="Equation.3">
                  <p:embed/>
                  <p:pic>
                    <p:nvPicPr>
                      <p:cNvPr id="0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070" y="2307071"/>
                        <a:ext cx="8686800" cy="10360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410" b="4672"/>
          <a:stretch/>
        </p:blipFill>
        <p:spPr>
          <a:xfrm>
            <a:off x="636811" y="179091"/>
            <a:ext cx="7388516" cy="6399373"/>
          </a:xfrm>
        </p:spPr>
      </p:pic>
      <p:sp>
        <p:nvSpPr>
          <p:cNvPr id="5" name="TextBox 4"/>
          <p:cNvSpPr txBox="1"/>
          <p:nvPr/>
        </p:nvSpPr>
        <p:spPr>
          <a:xfrm>
            <a:off x="5603145" y="6488668"/>
            <a:ext cx="370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Stabeno et al. 2005, after NRC 2003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20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Atlantic Multi-decadal Oscillation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3" r="-23"/>
          <a:stretch/>
        </p:blipFill>
        <p:spPr>
          <a:xfrm>
            <a:off x="51316" y="1698125"/>
            <a:ext cx="9057401" cy="4095535"/>
          </a:xfrm>
        </p:spPr>
      </p:pic>
      <p:sp>
        <p:nvSpPr>
          <p:cNvPr id="4" name="TextBox 3"/>
          <p:cNvSpPr txBox="1"/>
          <p:nvPr/>
        </p:nvSpPr>
        <p:spPr>
          <a:xfrm>
            <a:off x="5413916" y="6455621"/>
            <a:ext cx="3617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www.climatewatch.noaa.gov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2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is a regime shift?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5435"/>
            <a:ext cx="8229600" cy="54065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Regime shift: </a:t>
            </a:r>
            <a:r>
              <a:rPr lang="en-US" dirty="0" smtClean="0"/>
              <a:t>Rapid reorganization of a system from one relatively unchanging state to </a:t>
            </a:r>
            <a:r>
              <a:rPr lang="en-US" dirty="0" smtClean="0"/>
              <a:t>another.</a:t>
            </a:r>
            <a:br>
              <a:rPr lang="en-US" dirty="0" smtClean="0"/>
            </a:br>
            <a:r>
              <a:rPr lang="en-US" dirty="0" smtClean="0"/>
              <a:t>(Carpenter and </a:t>
            </a:r>
            <a:r>
              <a:rPr lang="en-US" dirty="0" err="1" smtClean="0"/>
              <a:t>Folke</a:t>
            </a:r>
            <a:r>
              <a:rPr lang="en-US" dirty="0" smtClean="0"/>
              <a:t> 2006)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36" y="2800747"/>
            <a:ext cx="6863613" cy="36548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0459" y="6455621"/>
            <a:ext cx="296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www.oceantippingpoints.org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505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is a regime shift?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5435"/>
            <a:ext cx="8229600" cy="54065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Regime shift: </a:t>
            </a:r>
            <a:r>
              <a:rPr lang="en-US" dirty="0" smtClean="0"/>
              <a:t>Rapid reorganization of a system from one relatively unchanging state to </a:t>
            </a:r>
            <a:r>
              <a:rPr lang="en-US" dirty="0" smtClean="0"/>
              <a:t>another.</a:t>
            </a:r>
            <a:br>
              <a:rPr lang="en-US" dirty="0" smtClean="0"/>
            </a:br>
            <a:r>
              <a:rPr lang="en-US" dirty="0" smtClean="0"/>
              <a:t>(Carpenter and </a:t>
            </a:r>
            <a:r>
              <a:rPr lang="en-US" dirty="0" err="1" smtClean="0"/>
              <a:t>Folke</a:t>
            </a:r>
            <a:r>
              <a:rPr lang="en-US" dirty="0" smtClean="0"/>
              <a:t> 2006)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30988" y="6494105"/>
            <a:ext cx="5603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www.regimeshifts.org</a:t>
            </a:r>
            <a:r>
              <a:rPr lang="en-US" dirty="0"/>
              <a:t>/what-is-a-regime-shift</a:t>
            </a:r>
          </a:p>
          <a:p>
            <a:r>
              <a:rPr lang="en-US" dirty="0" smtClean="0">
                <a:hlinkClick r:id="rId2"/>
              </a:rPr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00" y="3080039"/>
            <a:ext cx="7618052" cy="301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2212"/>
      </p:ext>
    </p:extLst>
  </p:cSld>
  <p:clrMapOvr>
    <a:masterClrMapping/>
  </p:clrMapOvr>
</p:sld>
</file>

<file path=ppt/theme/theme1.xml><?xml version="1.0" encoding="utf-8"?>
<a:theme xmlns:a="http://schemas.openxmlformats.org/drawingml/2006/main" name="noaa_fisheries_presentation_template_final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1446</TotalTime>
  <Words>1344</Words>
  <Application>Microsoft Macintosh PowerPoint</Application>
  <PresentationFormat>On-screen Show (4:3)</PresentationFormat>
  <Paragraphs>312</Paragraphs>
  <Slides>54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noaa_fisheries_presentation_template_final</vt:lpstr>
      <vt:lpstr>NOAA Divider Slides</vt:lpstr>
      <vt:lpstr>NOAA Title Options</vt:lpstr>
      <vt:lpstr>GFAY_Custom</vt:lpstr>
      <vt:lpstr>Equation</vt:lpstr>
      <vt:lpstr>Microsoft Equation</vt:lpstr>
      <vt:lpstr>Including regime shifts in  fisheries assessments and harvest recommendations using Markov switching models</vt:lpstr>
      <vt:lpstr>Seminar outline</vt:lpstr>
      <vt:lpstr>Regime Shifts</vt:lpstr>
      <vt:lpstr>PowerPoint Presentation</vt:lpstr>
      <vt:lpstr>PowerPoint Presentation</vt:lpstr>
      <vt:lpstr>PowerPoint Presentation</vt:lpstr>
      <vt:lpstr>Atlantic Multi-decadal Oscillation</vt:lpstr>
      <vt:lpstr>What is a regime shift?</vt:lpstr>
      <vt:lpstr>What is a regime shift?</vt:lpstr>
      <vt:lpstr>Pacific Sardine recruitment</vt:lpstr>
      <vt:lpstr>Gulf of Maine Ecosystem indicators</vt:lpstr>
      <vt:lpstr>Productivity shifts in marine fish</vt:lpstr>
      <vt:lpstr>Productivity shifts in marine fish</vt:lpstr>
      <vt:lpstr>Including regime Shifts in fisheries management</vt:lpstr>
      <vt:lpstr>PowerPoint Presentation</vt:lpstr>
      <vt:lpstr>PowerPoint Presentation</vt:lpstr>
      <vt:lpstr>PowerPoint Presentation</vt:lpstr>
      <vt:lpstr>Bering Sea snow crab: evaluating regime-based control rules</vt:lpstr>
      <vt:lpstr>Some thoughts ….</vt:lpstr>
      <vt:lpstr>More thoughts….</vt:lpstr>
      <vt:lpstr>Markov switching models  (HMMs)</vt:lpstr>
      <vt:lpstr>Hidden Markov Modeling</vt:lpstr>
      <vt:lpstr>Hidden Markov Modeling</vt:lpstr>
      <vt:lpstr>Hidden Markov Modeling</vt:lpstr>
      <vt:lpstr>Hidden Markov Modeling</vt:lpstr>
      <vt:lpstr>Hidden Markov Modeling</vt:lpstr>
      <vt:lpstr>Hidden Markov Modeling</vt:lpstr>
      <vt:lpstr>Hidden Markov Modeling</vt:lpstr>
      <vt:lpstr>Hidden Markov Modeling</vt:lpstr>
      <vt:lpstr>Hidden Markov Modeling</vt:lpstr>
      <vt:lpstr>Estimate probability of regime membership over time</vt:lpstr>
      <vt:lpstr>Management advice</vt:lpstr>
      <vt:lpstr>Application: biomass dynamic model with regime switching in population growth rate </vt:lpstr>
      <vt:lpstr>Application: New England groundfish</vt:lpstr>
      <vt:lpstr>Gulf of Maine cod: fit to fall biomass survey</vt:lpstr>
      <vt:lpstr>Gulf of Maine cod: Two regimes</vt:lpstr>
      <vt:lpstr>Regime transition probabilities Gulf of Maine cod</vt:lpstr>
      <vt:lpstr>Model selection: DIC results</vt:lpstr>
      <vt:lpstr>MSY exploitation rate next year</vt:lpstr>
      <vt:lpstr>Catch (t) next year under uMSY [posterior median]</vt:lpstr>
      <vt:lpstr>uMSY catch next year</vt:lpstr>
      <vt:lpstr>Results summary</vt:lpstr>
      <vt:lpstr>Extensions &amp; Further work</vt:lpstr>
      <vt:lpstr>Time-varying parameters in stock assessment</vt:lpstr>
      <vt:lpstr>Take Home Messages</vt:lpstr>
      <vt:lpstr>Thank you</vt:lpstr>
      <vt:lpstr>Some suggested reading</vt:lpstr>
      <vt:lpstr>Georges Bank cod: Two regimes</vt:lpstr>
      <vt:lpstr>Gulf of Maine haddock: Two regimes</vt:lpstr>
      <vt:lpstr>Georges Bank Yellowtail: Two regimes</vt:lpstr>
      <vt:lpstr>SNE winter flounder: Two regimes</vt:lpstr>
      <vt:lpstr>Estimation</vt:lpstr>
      <vt:lpstr>Application: Schaefer model with regimes in r </vt:lpstr>
      <vt:lpstr>Marginal state-space / HMM likelihood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Title</dc:title>
  <dc:creator>gfay</dc:creator>
  <cp:lastModifiedBy>Gavin Fay</cp:lastModifiedBy>
  <cp:revision>131</cp:revision>
  <dcterms:created xsi:type="dcterms:W3CDTF">2014-06-04T00:44:42Z</dcterms:created>
  <dcterms:modified xsi:type="dcterms:W3CDTF">2014-10-15T19:02:20Z</dcterms:modified>
</cp:coreProperties>
</file>